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17" r:id="rId5"/>
    <p:sldId id="307" r:id="rId6"/>
    <p:sldId id="308" r:id="rId7"/>
    <p:sldId id="278" r:id="rId8"/>
    <p:sldId id="309" r:id="rId9"/>
    <p:sldId id="263" r:id="rId10"/>
    <p:sldId id="310" r:id="rId11"/>
    <p:sldId id="311" r:id="rId12"/>
    <p:sldId id="312" r:id="rId13"/>
    <p:sldId id="316" r:id="rId14"/>
    <p:sldId id="314" r:id="rId15"/>
    <p:sldId id="315" r:id="rId16"/>
    <p:sldId id="318" r:id="rId17"/>
    <p:sldId id="319" r:id="rId18"/>
    <p:sldId id="320" r:id="rId19"/>
    <p:sldId id="30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95405" autoAdjust="0"/>
  </p:normalViewPr>
  <p:slideViewPr>
    <p:cSldViewPr snapToGrid="0">
      <p:cViewPr varScale="1">
        <p:scale>
          <a:sx n="82" d="100"/>
          <a:sy n="82" d="100"/>
        </p:scale>
        <p:origin x="486" y="90"/>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3" d="2"/>
        <a:sy n="3" d="2"/>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11/23/2025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11/23/2025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2332748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dirty="0"/>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65971135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dirty="0"/>
              <a:t>Click icon to add picture</a:t>
            </a:r>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dirty="0"/>
              <a:t>Click icon to add picture</a:t>
            </a:r>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transition spd="slow">
    <p:push dir="u"/>
  </p:transition>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transition spd="slow">
    <p:push dir="u"/>
  </p:transition>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0.xml"/><Relationship Id="rId1" Type="http://schemas.openxmlformats.org/officeDocument/2006/relationships/themeOverride" Target="../theme/themeOverride5.xml"/><Relationship Id="rId5" Type="http://schemas.openxmlformats.org/officeDocument/2006/relationships/hyperlink" Target="file:///C:\Users\Harshini%20J%20Prakash\Desktop\Healthcare%20analytics\New%20Dashboard.xlsx"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hemeOverride" Target="../theme/themeOverride6.xml"/><Relationship Id="rId6" Type="http://schemas.openxmlformats.org/officeDocument/2006/relationships/hyperlink" Target="file:///C:\Users\Harshini%20J%20Prakash\Desktop\Healthcare%20analytics\Patient%20Healthcare\Data\Healthcare%20analytics%20charts.pbix" TargetMode="External"/><Relationship Id="rId5" Type="http://schemas.openxmlformats.org/officeDocument/2006/relationships/image" Target="../media/image20.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1.xml"/><Relationship Id="rId7"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hemeOverride" Target="../theme/themeOverride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jpeg"/><Relationship Id="rId9" Type="http://schemas.openxmlformats.org/officeDocument/2006/relationships/hyperlink" Target="file:///C:\Users\Harshini%20J%20Prakash\Desktop\Healthcare%20analytics\Healthcare%20analytics%20tableau%20dashboard.twbx"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e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themeOverride" Target="../theme/themeOverride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4.xml"/><Relationship Id="rId1" Type="http://schemas.openxmlformats.org/officeDocument/2006/relationships/themeOverride" Target="../theme/themeOverride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4.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hyperlink" Target="mailto:sahithnayana@gmail.com" TargetMode="External"/><Relationship Id="rId2" Type="http://schemas.openxmlformats.org/officeDocument/2006/relationships/slideLayout" Target="../slideLayouts/slideLayout13.xml"/><Relationship Id="rId1" Type="http://schemas.openxmlformats.org/officeDocument/2006/relationships/themeOverride" Target="../theme/themeOverride11.xml"/><Relationship Id="rId6" Type="http://schemas.openxmlformats.org/officeDocument/2006/relationships/hyperlink" Target="mailto:akashsakash111@gmail.com" TargetMode="External"/><Relationship Id="rId5" Type="http://schemas.openxmlformats.org/officeDocument/2006/relationships/image" Target="../media/image36.jp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wa.ac.uk/store/product/microsoft-office-specialist-excel/highlight-WyJzdWl0ZSJd" TargetMode="External"/><Relationship Id="rId13" Type="http://schemas.openxmlformats.org/officeDocument/2006/relationships/image" Target="../media/image11.jpg"/><Relationship Id="rId3" Type="http://schemas.openxmlformats.org/officeDocument/2006/relationships/image" Target="../media/image4.jpeg"/><Relationship Id="rId7" Type="http://schemas.openxmlformats.org/officeDocument/2006/relationships/image" Target="../media/image8.jpg"/><Relationship Id="rId12" Type="http://schemas.openxmlformats.org/officeDocument/2006/relationships/hyperlink" Target="https://alternatives.co/software/mode/" TargetMode="External"/><Relationship Id="rId2" Type="http://schemas.openxmlformats.org/officeDocument/2006/relationships/notesSlide" Target="../notesSlides/notesSlide3.xml"/><Relationship Id="rId16" Type="http://schemas.openxmlformats.org/officeDocument/2006/relationships/hyperlink" Target="https://luciamonterorodriguez.com/agregar-datos-powerpivot-mediante-sql/" TargetMode="External"/><Relationship Id="rId1" Type="http://schemas.openxmlformats.org/officeDocument/2006/relationships/slideLayout" Target="../slideLayouts/slideLayout3.xml"/><Relationship Id="rId6" Type="http://schemas.openxmlformats.org/officeDocument/2006/relationships/hyperlink" Target="https://svgsilh.com/image/1095124.html" TargetMode="External"/><Relationship Id="rId11" Type="http://schemas.openxmlformats.org/officeDocument/2006/relationships/image" Target="../media/image10.jpg"/><Relationship Id="rId5" Type="http://schemas.openxmlformats.org/officeDocument/2006/relationships/image" Target="../media/image7.svg"/><Relationship Id="rId15" Type="http://schemas.openxmlformats.org/officeDocument/2006/relationships/image" Target="../media/image12.png"/><Relationship Id="rId10" Type="http://schemas.openxmlformats.org/officeDocument/2006/relationships/hyperlink" Target="https://vinaytechhouse.com/power-bi-training-in-chennai/" TargetMode="Externa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hyperlink" Target="https://blog.keliweb.it/2015/04/mysql-recuperare-lelenco-delle-tabel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hemeOverride" Target="../theme/themeOverride3.xml"/><Relationship Id="rId5" Type="http://schemas.openxmlformats.org/officeDocument/2006/relationships/image" Target="../media/image1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751801" y="1992923"/>
            <a:ext cx="10360152" cy="2086708"/>
          </a:xfrm>
        </p:spPr>
        <p:txBody>
          <a:bodyPr anchor="ctr"/>
          <a:lstStyle/>
          <a:p>
            <a:r>
              <a:rPr lang="en-US" b="1" dirty="0">
                <a:solidFill>
                  <a:schemeClr val="accent2">
                    <a:lumMod val="75000"/>
                  </a:schemeClr>
                </a:solidFill>
              </a:rPr>
              <a:t>Detailed Project Report On</a:t>
            </a:r>
            <a:br>
              <a:rPr lang="en-US" b="1" dirty="0">
                <a:solidFill>
                  <a:schemeClr val="accent2">
                    <a:lumMod val="75000"/>
                  </a:schemeClr>
                </a:solidFill>
              </a:rPr>
            </a:br>
            <a:r>
              <a:rPr lang="en-US" b="1" dirty="0">
                <a:solidFill>
                  <a:schemeClr val="accent2">
                    <a:lumMod val="75000"/>
                  </a:schemeClr>
                </a:solidFill>
              </a:rPr>
              <a:t>“Axon Healthcare Analytics”</a:t>
            </a:r>
          </a:p>
        </p:txBody>
      </p:sp>
      <p:sp>
        <p:nvSpPr>
          <p:cNvPr id="2" name="TextBox 1">
            <a:extLst>
              <a:ext uri="{FF2B5EF4-FFF2-40B4-BE49-F238E27FC236}">
                <a16:creationId xmlns:a16="http://schemas.microsoft.com/office/drawing/2014/main" id="{A79EFB99-8A6F-AE78-9AE3-25159AD69B01}"/>
              </a:ext>
            </a:extLst>
          </p:cNvPr>
          <p:cNvSpPr txBox="1"/>
          <p:nvPr/>
        </p:nvSpPr>
        <p:spPr>
          <a:xfrm>
            <a:off x="8522677" y="5288340"/>
            <a:ext cx="4407877" cy="1569660"/>
          </a:xfrm>
          <a:prstGeom prst="rect">
            <a:avLst/>
          </a:prstGeom>
          <a:noFill/>
        </p:spPr>
        <p:txBody>
          <a:bodyPr wrap="square" rtlCol="0">
            <a:spAutoFit/>
          </a:bodyPr>
          <a:lstStyle/>
          <a:p>
            <a:r>
              <a:rPr lang="en-IN" sz="2400" b="1" dirty="0">
                <a:solidFill>
                  <a:schemeClr val="tx1">
                    <a:lumMod val="50000"/>
                  </a:schemeClr>
                </a:solidFill>
                <a:latin typeface="Arial" panose="020B0604020202020204" pitchFamily="34" charset="0"/>
                <a:cs typeface="Arial" panose="020B0604020202020204" pitchFamily="34" charset="0"/>
              </a:rPr>
              <a:t>Presented By: Group 6</a:t>
            </a:r>
          </a:p>
          <a:p>
            <a:r>
              <a:rPr lang="en-IN" sz="2400" b="1" dirty="0">
                <a:solidFill>
                  <a:schemeClr val="tx1">
                    <a:lumMod val="50000"/>
                  </a:schemeClr>
                </a:solidFill>
                <a:latin typeface="Arial" panose="020B0604020202020204" pitchFamily="34" charset="0"/>
                <a:cs typeface="Arial" panose="020B0604020202020204" pitchFamily="34" charset="0"/>
              </a:rPr>
              <a:t>Akash.S</a:t>
            </a:r>
          </a:p>
          <a:p>
            <a:r>
              <a:rPr lang="en-IN" sz="2400" b="1" dirty="0">
                <a:solidFill>
                  <a:schemeClr val="tx1">
                    <a:lumMod val="50000"/>
                  </a:schemeClr>
                </a:solidFill>
                <a:latin typeface="Arial" panose="020B0604020202020204" pitchFamily="34" charset="0"/>
                <a:cs typeface="Arial" panose="020B0604020202020204" pitchFamily="34" charset="0"/>
              </a:rPr>
              <a:t>Sahith.Nayana</a:t>
            </a:r>
          </a:p>
          <a:p>
            <a:r>
              <a:rPr lang="en-IN" sz="2400" b="1" dirty="0">
                <a:solidFill>
                  <a:schemeClr val="tx1">
                    <a:lumMod val="50000"/>
                  </a:schemeClr>
                </a:solidFill>
                <a:latin typeface="Arial" panose="020B0604020202020204" pitchFamily="34" charset="0"/>
                <a:cs typeface="Arial" panose="020B0604020202020204" pitchFamily="34" charset="0"/>
              </a:rPr>
              <a:t>Harshini.J.Prakash</a:t>
            </a:r>
          </a:p>
        </p:txBody>
      </p:sp>
      <p:pic>
        <p:nvPicPr>
          <p:cNvPr id="2050" name="Picture 2" descr="ExcelR Partners with FutureSkills Prime (A MeitY-NASSCOM ...">
            <a:extLst>
              <a:ext uri="{FF2B5EF4-FFF2-40B4-BE49-F238E27FC236}">
                <a16:creationId xmlns:a16="http://schemas.microsoft.com/office/drawing/2014/main" id="{CFAACDF3-12E8-6B13-C378-296D4C7FB4E3}"/>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112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8522677" y="192985"/>
            <a:ext cx="3338433" cy="110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167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6E3FD31-D19A-BFEB-821F-C00103830DC9}"/>
              </a:ext>
            </a:extLst>
          </p:cNvPr>
          <p:cNvSpPr>
            <a:spLocks noGrp="1"/>
          </p:cNvSpPr>
          <p:nvPr>
            <p:ph type="title"/>
          </p:nvPr>
        </p:nvSpPr>
        <p:spPr>
          <a:xfrm>
            <a:off x="2766647" y="0"/>
            <a:ext cx="6342184" cy="562708"/>
          </a:xfrm>
        </p:spPr>
        <p:txBody>
          <a:bodyPr/>
          <a:lstStyle/>
          <a:p>
            <a:r>
              <a:rPr lang="en-US" sz="2800" b="1" dirty="0">
                <a:solidFill>
                  <a:schemeClr val="accent1">
                    <a:lumMod val="25000"/>
                  </a:schemeClr>
                </a:solidFill>
                <a:latin typeface="Arial" panose="020B0604020202020204" pitchFamily="34" charset="0"/>
                <a:cs typeface="Arial" panose="020B0604020202020204" pitchFamily="34" charset="0"/>
              </a:rPr>
              <a:t>Data Visualization using Excel</a:t>
            </a:r>
          </a:p>
        </p:txBody>
      </p:sp>
      <p:pic>
        <p:nvPicPr>
          <p:cNvPr id="10" name="Picture 9">
            <a:extLst>
              <a:ext uri="{FF2B5EF4-FFF2-40B4-BE49-F238E27FC236}">
                <a16:creationId xmlns:a16="http://schemas.microsoft.com/office/drawing/2014/main" id="{3F41E488-634D-E31F-FF8B-B1458D10A603}"/>
              </a:ext>
            </a:extLst>
          </p:cNvPr>
          <p:cNvPicPr>
            <a:picLocks noChangeAspect="1"/>
          </p:cNvPicPr>
          <p:nvPr/>
        </p:nvPicPr>
        <p:blipFill>
          <a:blip r:embed="rId4"/>
          <a:stretch>
            <a:fillRect/>
          </a:stretch>
        </p:blipFill>
        <p:spPr>
          <a:xfrm>
            <a:off x="485807" y="644770"/>
            <a:ext cx="6759055" cy="6072554"/>
          </a:xfrm>
          <a:prstGeom prst="rect">
            <a:avLst/>
          </a:prstGeom>
        </p:spPr>
      </p:pic>
      <p:sp>
        <p:nvSpPr>
          <p:cNvPr id="19" name="Action Button: Document 18">
            <a:hlinkClick r:id="rId5" action="ppaction://hlinkfile" highlightClick="1"/>
            <a:extLst>
              <a:ext uri="{FF2B5EF4-FFF2-40B4-BE49-F238E27FC236}">
                <a16:creationId xmlns:a16="http://schemas.microsoft.com/office/drawing/2014/main" id="{1B58AD10-ED5D-B46C-D0F3-599BD4289860}"/>
              </a:ext>
            </a:extLst>
          </p:cNvPr>
          <p:cNvSpPr/>
          <p:nvPr/>
        </p:nvSpPr>
        <p:spPr>
          <a:xfrm>
            <a:off x="9237784" y="1582616"/>
            <a:ext cx="1066801" cy="1172308"/>
          </a:xfrm>
          <a:prstGeom prst="actionButton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6262F620-9186-B390-60E5-8DB24C3B2B86}"/>
              </a:ext>
            </a:extLst>
          </p:cNvPr>
          <p:cNvSpPr txBox="1"/>
          <p:nvPr/>
        </p:nvSpPr>
        <p:spPr>
          <a:xfrm>
            <a:off x="9085384" y="2836985"/>
            <a:ext cx="2098431" cy="523220"/>
          </a:xfrm>
          <a:prstGeom prst="rect">
            <a:avLst/>
          </a:prstGeom>
          <a:noFill/>
        </p:spPr>
        <p:txBody>
          <a:bodyPr wrap="square" rtlCol="0">
            <a:spAutoFit/>
          </a:bodyPr>
          <a:lstStyle/>
          <a:p>
            <a:r>
              <a:rPr lang="en-IN" sz="1400" b="1" dirty="0">
                <a:solidFill>
                  <a:schemeClr val="accent1">
                    <a:lumMod val="25000"/>
                  </a:schemeClr>
                </a:solidFill>
                <a:latin typeface="Arial" panose="020B0604020202020204" pitchFamily="34" charset="0"/>
                <a:cs typeface="Arial" panose="020B0604020202020204" pitchFamily="34" charset="0"/>
              </a:rPr>
              <a:t>Hyperlink for excel dashboard</a:t>
            </a:r>
          </a:p>
        </p:txBody>
      </p:sp>
    </p:spTree>
    <p:extLst>
      <p:ext uri="{BB962C8B-B14F-4D97-AF65-F5344CB8AC3E}">
        <p14:creationId xmlns:p14="http://schemas.microsoft.com/office/powerpoint/2010/main" val="53780952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33A77B-664F-FFD3-D61A-0D344C269A12}"/>
              </a:ext>
            </a:extLst>
          </p:cNvPr>
          <p:cNvSpPr>
            <a:spLocks noGrp="1"/>
          </p:cNvSpPr>
          <p:nvPr>
            <p:ph type="title"/>
          </p:nvPr>
        </p:nvSpPr>
        <p:spPr>
          <a:xfrm>
            <a:off x="2954216" y="0"/>
            <a:ext cx="6072554" cy="515815"/>
          </a:xfrm>
        </p:spPr>
        <p:txBody>
          <a:bodyPr/>
          <a:lstStyle/>
          <a:p>
            <a:r>
              <a:rPr lang="en-US" sz="2800" b="1" dirty="0">
                <a:latin typeface="Arial" panose="020B0604020202020204" pitchFamily="34" charset="0"/>
                <a:cs typeface="Arial" panose="020B0604020202020204" pitchFamily="34" charset="0"/>
              </a:rPr>
              <a:t>Data Visualization Using Power BI</a:t>
            </a:r>
          </a:p>
        </p:txBody>
      </p:sp>
      <p:pic>
        <p:nvPicPr>
          <p:cNvPr id="11" name="Picture 10">
            <a:extLst>
              <a:ext uri="{FF2B5EF4-FFF2-40B4-BE49-F238E27FC236}">
                <a16:creationId xmlns:a16="http://schemas.microsoft.com/office/drawing/2014/main" id="{E17303BE-4894-DF88-D23D-975D3CCD0EDC}"/>
              </a:ext>
            </a:extLst>
          </p:cNvPr>
          <p:cNvPicPr>
            <a:picLocks noChangeAspect="1"/>
          </p:cNvPicPr>
          <p:nvPr/>
        </p:nvPicPr>
        <p:blipFill>
          <a:blip r:embed="rId5"/>
          <a:srcRect l="9405" t="5821" r="5909" b="4368"/>
          <a:stretch>
            <a:fillRect/>
          </a:stretch>
        </p:blipFill>
        <p:spPr>
          <a:xfrm>
            <a:off x="817418" y="778017"/>
            <a:ext cx="7619999" cy="5899874"/>
          </a:xfrm>
          <a:prstGeom prst="rect">
            <a:avLst/>
          </a:prstGeom>
        </p:spPr>
      </p:pic>
      <p:sp>
        <p:nvSpPr>
          <p:cNvPr id="12" name="Action Button: Document 11">
            <a:hlinkClick r:id="rId6" action="ppaction://hlinkfile" highlightClick="1"/>
            <a:extLst>
              <a:ext uri="{FF2B5EF4-FFF2-40B4-BE49-F238E27FC236}">
                <a16:creationId xmlns:a16="http://schemas.microsoft.com/office/drawing/2014/main" id="{1044977F-1AA5-0A96-C5A1-DD4E89985D9C}"/>
              </a:ext>
            </a:extLst>
          </p:cNvPr>
          <p:cNvSpPr/>
          <p:nvPr/>
        </p:nvSpPr>
        <p:spPr>
          <a:xfrm>
            <a:off x="9730154" y="1465385"/>
            <a:ext cx="1042416" cy="1042416"/>
          </a:xfrm>
          <a:prstGeom prst="actionButton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F6BB7209-55EF-087B-42A5-F72FD1CFBDEB}"/>
              </a:ext>
            </a:extLst>
          </p:cNvPr>
          <p:cNvSpPr txBox="1"/>
          <p:nvPr/>
        </p:nvSpPr>
        <p:spPr>
          <a:xfrm>
            <a:off x="9577753" y="2708031"/>
            <a:ext cx="2321169" cy="461665"/>
          </a:xfrm>
          <a:prstGeom prst="rect">
            <a:avLst/>
          </a:prstGeom>
          <a:noFill/>
        </p:spPr>
        <p:txBody>
          <a:bodyPr wrap="square" rtlCol="0">
            <a:spAutoFit/>
          </a:bodyPr>
          <a:lstStyle/>
          <a:p>
            <a:r>
              <a:rPr lang="en-IN" sz="1200" b="1" dirty="0">
                <a:solidFill>
                  <a:schemeClr val="accent1">
                    <a:lumMod val="25000"/>
                  </a:schemeClr>
                </a:solidFill>
                <a:latin typeface="Arial" panose="020B0604020202020204" pitchFamily="34" charset="0"/>
                <a:cs typeface="Arial" panose="020B0604020202020204" pitchFamily="34" charset="0"/>
              </a:rPr>
              <a:t>Hyperlink to Power BI Dashboard</a:t>
            </a:r>
          </a:p>
        </p:txBody>
      </p:sp>
    </p:spTree>
    <p:extLst>
      <p:ext uri="{BB962C8B-B14F-4D97-AF65-F5344CB8AC3E}">
        <p14:creationId xmlns:p14="http://schemas.microsoft.com/office/powerpoint/2010/main" val="413214753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F88F8-17E5-45E3-77B1-77FACD99FF63}"/>
              </a:ext>
            </a:extLst>
          </p:cNvPr>
          <p:cNvSpPr>
            <a:spLocks noGrp="1"/>
          </p:cNvSpPr>
          <p:nvPr>
            <p:ph type="title"/>
          </p:nvPr>
        </p:nvSpPr>
        <p:spPr>
          <a:xfrm>
            <a:off x="3247293" y="0"/>
            <a:ext cx="5052645" cy="586154"/>
          </a:xfrm>
        </p:spPr>
        <p:txBody>
          <a:bodyPr/>
          <a:lstStyle/>
          <a:p>
            <a:r>
              <a:rPr lang="en-US" sz="2800" b="1" dirty="0">
                <a:latin typeface="Arial" panose="020B0604020202020204" pitchFamily="34" charset="0"/>
                <a:cs typeface="Arial" panose="020B0604020202020204" pitchFamily="34" charset="0"/>
              </a:rPr>
              <a:t>Visualization Using Tableau</a:t>
            </a:r>
          </a:p>
        </p:txBody>
      </p:sp>
      <p:pic>
        <p:nvPicPr>
          <p:cNvPr id="16" name="Picture 15">
            <a:extLst>
              <a:ext uri="{FF2B5EF4-FFF2-40B4-BE49-F238E27FC236}">
                <a16:creationId xmlns:a16="http://schemas.microsoft.com/office/drawing/2014/main" id="{09256548-CD79-C13D-D231-6105F8C5448F}"/>
              </a:ext>
            </a:extLst>
          </p:cNvPr>
          <p:cNvPicPr>
            <a:picLocks noChangeAspect="1"/>
          </p:cNvPicPr>
          <p:nvPr/>
        </p:nvPicPr>
        <p:blipFill>
          <a:blip r:embed="rId5"/>
          <a:stretch>
            <a:fillRect/>
          </a:stretch>
        </p:blipFill>
        <p:spPr>
          <a:xfrm>
            <a:off x="128954" y="696968"/>
            <a:ext cx="6482861" cy="2819955"/>
          </a:xfrm>
          <a:prstGeom prst="rect">
            <a:avLst/>
          </a:prstGeom>
        </p:spPr>
      </p:pic>
      <p:pic>
        <p:nvPicPr>
          <p:cNvPr id="18" name="Picture 17">
            <a:extLst>
              <a:ext uri="{FF2B5EF4-FFF2-40B4-BE49-F238E27FC236}">
                <a16:creationId xmlns:a16="http://schemas.microsoft.com/office/drawing/2014/main" id="{7CA9E823-727B-8A49-A5CD-794B651A5E8B}"/>
              </a:ext>
            </a:extLst>
          </p:cNvPr>
          <p:cNvPicPr>
            <a:picLocks noChangeAspect="1"/>
          </p:cNvPicPr>
          <p:nvPr/>
        </p:nvPicPr>
        <p:blipFill>
          <a:blip r:embed="rId6"/>
          <a:stretch>
            <a:fillRect/>
          </a:stretch>
        </p:blipFill>
        <p:spPr>
          <a:xfrm>
            <a:off x="6682154" y="682907"/>
            <a:ext cx="5427784" cy="2869185"/>
          </a:xfrm>
          <a:prstGeom prst="rect">
            <a:avLst/>
          </a:prstGeom>
        </p:spPr>
      </p:pic>
      <p:pic>
        <p:nvPicPr>
          <p:cNvPr id="20" name="Picture 19">
            <a:extLst>
              <a:ext uri="{FF2B5EF4-FFF2-40B4-BE49-F238E27FC236}">
                <a16:creationId xmlns:a16="http://schemas.microsoft.com/office/drawing/2014/main" id="{3FC4E0ED-D392-3D9F-F90C-1BC43E0FAD37}"/>
              </a:ext>
            </a:extLst>
          </p:cNvPr>
          <p:cNvPicPr>
            <a:picLocks noChangeAspect="1"/>
          </p:cNvPicPr>
          <p:nvPr/>
        </p:nvPicPr>
        <p:blipFill>
          <a:blip r:embed="rId7"/>
          <a:stretch>
            <a:fillRect/>
          </a:stretch>
        </p:blipFill>
        <p:spPr>
          <a:xfrm>
            <a:off x="129076" y="3611619"/>
            <a:ext cx="6471016" cy="2988474"/>
          </a:xfrm>
          <a:prstGeom prst="rect">
            <a:avLst/>
          </a:prstGeom>
        </p:spPr>
      </p:pic>
      <p:pic>
        <p:nvPicPr>
          <p:cNvPr id="22" name="Picture 21">
            <a:extLst>
              <a:ext uri="{FF2B5EF4-FFF2-40B4-BE49-F238E27FC236}">
                <a16:creationId xmlns:a16="http://schemas.microsoft.com/office/drawing/2014/main" id="{7CA19D05-4353-D4A7-BB79-A394BDDBD3C4}"/>
              </a:ext>
            </a:extLst>
          </p:cNvPr>
          <p:cNvPicPr>
            <a:picLocks noChangeAspect="1"/>
          </p:cNvPicPr>
          <p:nvPr/>
        </p:nvPicPr>
        <p:blipFill>
          <a:blip r:embed="rId8"/>
          <a:srcRect l="93" t="1676" r="-1" b="4233"/>
          <a:stretch>
            <a:fillRect/>
          </a:stretch>
        </p:blipFill>
        <p:spPr>
          <a:xfrm>
            <a:off x="6694862" y="3610709"/>
            <a:ext cx="5391630" cy="2977660"/>
          </a:xfrm>
          <a:prstGeom prst="rect">
            <a:avLst/>
          </a:prstGeom>
        </p:spPr>
      </p:pic>
      <p:sp>
        <p:nvSpPr>
          <p:cNvPr id="23" name="Action Button: Document 22">
            <a:hlinkClick r:id="rId9" action="ppaction://hlinkfile" highlightClick="1"/>
            <a:extLst>
              <a:ext uri="{FF2B5EF4-FFF2-40B4-BE49-F238E27FC236}">
                <a16:creationId xmlns:a16="http://schemas.microsoft.com/office/drawing/2014/main" id="{8D454AD5-567F-577D-BABD-695E3D5D59F5}"/>
              </a:ext>
            </a:extLst>
          </p:cNvPr>
          <p:cNvSpPr/>
          <p:nvPr/>
        </p:nvSpPr>
        <p:spPr>
          <a:xfrm>
            <a:off x="8639908" y="82062"/>
            <a:ext cx="433754" cy="504092"/>
          </a:xfrm>
          <a:prstGeom prst="actionButton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6499611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1658-098E-02BC-5626-5E1D4D7FE68B}"/>
              </a:ext>
            </a:extLst>
          </p:cNvPr>
          <p:cNvSpPr>
            <a:spLocks noGrp="1"/>
          </p:cNvSpPr>
          <p:nvPr>
            <p:ph type="title"/>
          </p:nvPr>
        </p:nvSpPr>
        <p:spPr>
          <a:xfrm>
            <a:off x="3763108" y="0"/>
            <a:ext cx="5380892" cy="445477"/>
          </a:xfrm>
        </p:spPr>
        <p:txBody>
          <a:bodyPr/>
          <a:lstStyle/>
          <a:p>
            <a:r>
              <a:rPr lang="en-IN" sz="2800" b="1" dirty="0">
                <a:solidFill>
                  <a:schemeClr val="accent1">
                    <a:lumMod val="25000"/>
                  </a:schemeClr>
                </a:solidFill>
                <a:latin typeface="Arial" panose="020B0604020202020204" pitchFamily="34" charset="0"/>
                <a:cs typeface="Arial" panose="020B0604020202020204" pitchFamily="34" charset="0"/>
              </a:rPr>
              <a:t>SQL Queries For the KPI’S </a:t>
            </a:r>
          </a:p>
        </p:txBody>
      </p:sp>
      <p:pic>
        <p:nvPicPr>
          <p:cNvPr id="10" name="Picture 9">
            <a:extLst>
              <a:ext uri="{FF2B5EF4-FFF2-40B4-BE49-F238E27FC236}">
                <a16:creationId xmlns:a16="http://schemas.microsoft.com/office/drawing/2014/main" id="{97F9C50C-7D6A-5A4A-3D34-DA31ADF93CB4}"/>
              </a:ext>
            </a:extLst>
          </p:cNvPr>
          <p:cNvPicPr>
            <a:picLocks noChangeAspect="1"/>
          </p:cNvPicPr>
          <p:nvPr/>
        </p:nvPicPr>
        <p:blipFill>
          <a:blip r:embed="rId4"/>
          <a:srcRect t="17986" r="3524"/>
          <a:stretch>
            <a:fillRect/>
          </a:stretch>
        </p:blipFill>
        <p:spPr>
          <a:xfrm>
            <a:off x="3200800" y="433755"/>
            <a:ext cx="2988986" cy="1195753"/>
          </a:xfrm>
          <a:prstGeom prst="rect">
            <a:avLst/>
          </a:prstGeom>
        </p:spPr>
      </p:pic>
      <p:pic>
        <p:nvPicPr>
          <p:cNvPr id="12" name="Picture 11">
            <a:extLst>
              <a:ext uri="{FF2B5EF4-FFF2-40B4-BE49-F238E27FC236}">
                <a16:creationId xmlns:a16="http://schemas.microsoft.com/office/drawing/2014/main" id="{D662E40F-3778-9C91-5747-CAF609DFDFDA}"/>
              </a:ext>
            </a:extLst>
          </p:cNvPr>
          <p:cNvPicPr>
            <a:picLocks noChangeAspect="1"/>
          </p:cNvPicPr>
          <p:nvPr/>
        </p:nvPicPr>
        <p:blipFill>
          <a:blip r:embed="rId5"/>
          <a:stretch>
            <a:fillRect/>
          </a:stretch>
        </p:blipFill>
        <p:spPr>
          <a:xfrm>
            <a:off x="105507" y="437798"/>
            <a:ext cx="3012831" cy="1168265"/>
          </a:xfrm>
          <a:prstGeom prst="rect">
            <a:avLst/>
          </a:prstGeom>
        </p:spPr>
      </p:pic>
      <p:pic>
        <p:nvPicPr>
          <p:cNvPr id="14" name="Picture 13">
            <a:extLst>
              <a:ext uri="{FF2B5EF4-FFF2-40B4-BE49-F238E27FC236}">
                <a16:creationId xmlns:a16="http://schemas.microsoft.com/office/drawing/2014/main" id="{C21F3C5D-F471-881F-C135-65953B34F0DC}"/>
              </a:ext>
            </a:extLst>
          </p:cNvPr>
          <p:cNvPicPr>
            <a:picLocks noChangeAspect="1"/>
          </p:cNvPicPr>
          <p:nvPr/>
        </p:nvPicPr>
        <p:blipFill>
          <a:blip r:embed="rId6"/>
          <a:srcRect l="24130" t="15566" b="5728"/>
          <a:stretch>
            <a:fillRect/>
          </a:stretch>
        </p:blipFill>
        <p:spPr>
          <a:xfrm>
            <a:off x="6248400" y="433753"/>
            <a:ext cx="2754923" cy="1195756"/>
          </a:xfrm>
          <a:prstGeom prst="rect">
            <a:avLst/>
          </a:prstGeom>
        </p:spPr>
      </p:pic>
      <p:pic>
        <p:nvPicPr>
          <p:cNvPr id="16" name="Picture 15">
            <a:extLst>
              <a:ext uri="{FF2B5EF4-FFF2-40B4-BE49-F238E27FC236}">
                <a16:creationId xmlns:a16="http://schemas.microsoft.com/office/drawing/2014/main" id="{4B59A967-7BA8-A63C-5ED5-6DD1724C79F7}"/>
              </a:ext>
            </a:extLst>
          </p:cNvPr>
          <p:cNvPicPr>
            <a:picLocks noChangeAspect="1"/>
          </p:cNvPicPr>
          <p:nvPr/>
        </p:nvPicPr>
        <p:blipFill>
          <a:blip r:embed="rId7"/>
          <a:stretch>
            <a:fillRect/>
          </a:stretch>
        </p:blipFill>
        <p:spPr>
          <a:xfrm>
            <a:off x="9097108" y="410308"/>
            <a:ext cx="3001107" cy="1160585"/>
          </a:xfrm>
          <a:prstGeom prst="rect">
            <a:avLst/>
          </a:prstGeom>
        </p:spPr>
      </p:pic>
      <p:pic>
        <p:nvPicPr>
          <p:cNvPr id="20" name="Picture 19">
            <a:extLst>
              <a:ext uri="{FF2B5EF4-FFF2-40B4-BE49-F238E27FC236}">
                <a16:creationId xmlns:a16="http://schemas.microsoft.com/office/drawing/2014/main" id="{D0ECB994-6D35-2E93-F908-A3AD491530BD}"/>
              </a:ext>
            </a:extLst>
          </p:cNvPr>
          <p:cNvPicPr>
            <a:picLocks noChangeAspect="1"/>
          </p:cNvPicPr>
          <p:nvPr/>
        </p:nvPicPr>
        <p:blipFill>
          <a:blip r:embed="rId8"/>
          <a:srcRect l="7609" t="4889"/>
          <a:stretch>
            <a:fillRect/>
          </a:stretch>
        </p:blipFill>
        <p:spPr>
          <a:xfrm>
            <a:off x="93784" y="1699847"/>
            <a:ext cx="5134707" cy="1699846"/>
          </a:xfrm>
          <a:prstGeom prst="rect">
            <a:avLst/>
          </a:prstGeom>
        </p:spPr>
      </p:pic>
      <p:pic>
        <p:nvPicPr>
          <p:cNvPr id="22" name="Picture 21">
            <a:extLst>
              <a:ext uri="{FF2B5EF4-FFF2-40B4-BE49-F238E27FC236}">
                <a16:creationId xmlns:a16="http://schemas.microsoft.com/office/drawing/2014/main" id="{5CDAD1B8-16C4-2D01-4A31-904F2542307D}"/>
              </a:ext>
            </a:extLst>
          </p:cNvPr>
          <p:cNvPicPr>
            <a:picLocks noChangeAspect="1"/>
          </p:cNvPicPr>
          <p:nvPr/>
        </p:nvPicPr>
        <p:blipFill>
          <a:blip r:embed="rId9"/>
          <a:srcRect l="5118" t="13987"/>
          <a:stretch>
            <a:fillRect/>
          </a:stretch>
        </p:blipFill>
        <p:spPr>
          <a:xfrm>
            <a:off x="5333999" y="1688124"/>
            <a:ext cx="6764215" cy="1676400"/>
          </a:xfrm>
          <a:prstGeom prst="rect">
            <a:avLst/>
          </a:prstGeom>
        </p:spPr>
      </p:pic>
      <p:pic>
        <p:nvPicPr>
          <p:cNvPr id="24" name="Picture 23">
            <a:extLst>
              <a:ext uri="{FF2B5EF4-FFF2-40B4-BE49-F238E27FC236}">
                <a16:creationId xmlns:a16="http://schemas.microsoft.com/office/drawing/2014/main" id="{88C10708-0E4E-A6E4-5783-3887CF58B0FD}"/>
              </a:ext>
            </a:extLst>
          </p:cNvPr>
          <p:cNvPicPr>
            <a:picLocks noChangeAspect="1"/>
          </p:cNvPicPr>
          <p:nvPr/>
        </p:nvPicPr>
        <p:blipFill>
          <a:blip r:embed="rId10"/>
          <a:srcRect l="5392" t="5132"/>
          <a:stretch>
            <a:fillRect/>
          </a:stretch>
        </p:blipFill>
        <p:spPr>
          <a:xfrm>
            <a:off x="93785" y="3470032"/>
            <a:ext cx="5169877" cy="1301261"/>
          </a:xfrm>
          <a:prstGeom prst="rect">
            <a:avLst/>
          </a:prstGeom>
        </p:spPr>
      </p:pic>
      <p:pic>
        <p:nvPicPr>
          <p:cNvPr id="26" name="Picture 25">
            <a:extLst>
              <a:ext uri="{FF2B5EF4-FFF2-40B4-BE49-F238E27FC236}">
                <a16:creationId xmlns:a16="http://schemas.microsoft.com/office/drawing/2014/main" id="{2CEEA8F3-EDF5-2B56-2882-6BDB32DDC488}"/>
              </a:ext>
            </a:extLst>
          </p:cNvPr>
          <p:cNvPicPr>
            <a:picLocks noChangeAspect="1"/>
          </p:cNvPicPr>
          <p:nvPr/>
        </p:nvPicPr>
        <p:blipFill>
          <a:blip r:embed="rId11"/>
          <a:srcRect l="18935" t="9445"/>
          <a:stretch>
            <a:fillRect/>
          </a:stretch>
        </p:blipFill>
        <p:spPr>
          <a:xfrm>
            <a:off x="5345724" y="3458309"/>
            <a:ext cx="4489884" cy="1277815"/>
          </a:xfrm>
          <a:prstGeom prst="rect">
            <a:avLst/>
          </a:prstGeom>
        </p:spPr>
      </p:pic>
      <p:pic>
        <p:nvPicPr>
          <p:cNvPr id="28" name="Picture 27">
            <a:extLst>
              <a:ext uri="{FF2B5EF4-FFF2-40B4-BE49-F238E27FC236}">
                <a16:creationId xmlns:a16="http://schemas.microsoft.com/office/drawing/2014/main" id="{0A9B320A-506F-1FBB-5465-BBD3002CAD48}"/>
              </a:ext>
            </a:extLst>
          </p:cNvPr>
          <p:cNvPicPr>
            <a:picLocks noChangeAspect="1"/>
          </p:cNvPicPr>
          <p:nvPr/>
        </p:nvPicPr>
        <p:blipFill>
          <a:blip r:embed="rId12"/>
          <a:srcRect l="-715" t="35438" r="1"/>
          <a:stretch>
            <a:fillRect/>
          </a:stretch>
        </p:blipFill>
        <p:spPr>
          <a:xfrm>
            <a:off x="46893" y="4818185"/>
            <a:ext cx="7682755" cy="1013528"/>
          </a:xfrm>
          <a:prstGeom prst="rect">
            <a:avLst/>
          </a:prstGeom>
        </p:spPr>
      </p:pic>
    </p:spTree>
    <p:extLst>
      <p:ext uri="{BB962C8B-B14F-4D97-AF65-F5344CB8AC3E}">
        <p14:creationId xmlns:p14="http://schemas.microsoft.com/office/powerpoint/2010/main" val="3930665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206E24-4A32-1E3D-65D4-EE2036CB8BE0}"/>
              </a:ext>
            </a:extLst>
          </p:cNvPr>
          <p:cNvPicPr>
            <a:picLocks noChangeAspect="1"/>
          </p:cNvPicPr>
          <p:nvPr/>
        </p:nvPicPr>
        <p:blipFill>
          <a:blip r:embed="rId4"/>
          <a:srcRect l="11452" t="430"/>
          <a:stretch>
            <a:fillRect/>
          </a:stretch>
        </p:blipFill>
        <p:spPr>
          <a:xfrm>
            <a:off x="96982" y="290945"/>
            <a:ext cx="6151418" cy="6040582"/>
          </a:xfrm>
          <a:prstGeom prst="rect">
            <a:avLst/>
          </a:prstGeom>
        </p:spPr>
      </p:pic>
      <p:pic>
        <p:nvPicPr>
          <p:cNvPr id="6" name="Picture 5">
            <a:extLst>
              <a:ext uri="{FF2B5EF4-FFF2-40B4-BE49-F238E27FC236}">
                <a16:creationId xmlns:a16="http://schemas.microsoft.com/office/drawing/2014/main" id="{3A664BF2-ED6C-B331-54CA-25DC79CAF69F}"/>
              </a:ext>
            </a:extLst>
          </p:cNvPr>
          <p:cNvPicPr>
            <a:picLocks noChangeAspect="1"/>
          </p:cNvPicPr>
          <p:nvPr/>
        </p:nvPicPr>
        <p:blipFill>
          <a:blip r:embed="rId5"/>
          <a:srcRect l="16565" t="-260" b="1"/>
          <a:stretch>
            <a:fillRect/>
          </a:stretch>
        </p:blipFill>
        <p:spPr>
          <a:xfrm>
            <a:off x="6345383" y="263240"/>
            <a:ext cx="5666508" cy="6054436"/>
          </a:xfrm>
          <a:prstGeom prst="rect">
            <a:avLst/>
          </a:prstGeom>
        </p:spPr>
      </p:pic>
    </p:spTree>
    <p:extLst>
      <p:ext uri="{BB962C8B-B14F-4D97-AF65-F5344CB8AC3E}">
        <p14:creationId xmlns:p14="http://schemas.microsoft.com/office/powerpoint/2010/main" val="220784931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E80F4D-7524-8372-23AA-F81931E5894E}"/>
              </a:ext>
            </a:extLst>
          </p:cNvPr>
          <p:cNvSpPr txBox="1"/>
          <p:nvPr/>
        </p:nvSpPr>
        <p:spPr>
          <a:xfrm>
            <a:off x="280121" y="1016513"/>
            <a:ext cx="11523784"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1">
                    <a:lumMod val="25000"/>
                  </a:schemeClr>
                </a:solidFill>
                <a:latin typeface="Arial" panose="020B0604020202020204" pitchFamily="34" charset="0"/>
                <a:cs typeface="Arial" panose="020B0604020202020204" pitchFamily="34" charset="0"/>
              </a:rPr>
              <a:t>The above healthcare analytics report provides a comprehensive view of key hospital management, clinical, and financial metrics, enabling data-driven decision-making across the organization by integrating datasets related to patient demographics, appointments, admissions, diagnostics, and financial performance of the hospital </a:t>
            </a:r>
          </a:p>
          <a:p>
            <a:pPr marL="285750" indent="-285750">
              <a:lnSpc>
                <a:spcPct val="150000"/>
              </a:lnSpc>
              <a:buFont typeface="Arial" panose="020B0604020202020204" pitchFamily="34" charset="0"/>
              <a:buChar char="•"/>
            </a:pPr>
            <a:r>
              <a:rPr lang="en-US" b="1" dirty="0">
                <a:solidFill>
                  <a:schemeClr val="accent1">
                    <a:lumMod val="25000"/>
                  </a:schemeClr>
                </a:solidFill>
                <a:latin typeface="Arial" panose="020B0604020202020204" pitchFamily="34" charset="0"/>
                <a:cs typeface="Arial" panose="020B0604020202020204" pitchFamily="34" charset="0"/>
              </a:rPr>
              <a:t>The analysis highlights important trends, bottlenecks, and improvement opportunities.</a:t>
            </a:r>
          </a:p>
          <a:p>
            <a:pPr marL="285750" indent="-285750">
              <a:lnSpc>
                <a:spcPct val="150000"/>
              </a:lnSpc>
              <a:buFont typeface="Arial" panose="020B0604020202020204" pitchFamily="34" charset="0"/>
              <a:buChar char="•"/>
            </a:pPr>
            <a:r>
              <a:rPr lang="en-US" b="1" dirty="0">
                <a:solidFill>
                  <a:schemeClr val="accent1">
                    <a:lumMod val="25000"/>
                  </a:schemeClr>
                </a:solidFill>
                <a:latin typeface="Arial" panose="020B0604020202020204" pitchFamily="34" charset="0"/>
                <a:cs typeface="Arial" panose="020B0604020202020204" pitchFamily="34" charset="0"/>
              </a:rPr>
              <a:t>The dashboards and visualizations developed in this project help users to quickly identify high-risk areas and monitor service quality. </a:t>
            </a:r>
          </a:p>
          <a:p>
            <a:pPr marL="285750" indent="-285750">
              <a:lnSpc>
                <a:spcPct val="150000"/>
              </a:lnSpc>
              <a:buFont typeface="Arial" panose="020B0604020202020204" pitchFamily="34" charset="0"/>
              <a:buChar char="•"/>
            </a:pPr>
            <a:r>
              <a:rPr lang="en-US" b="1" dirty="0">
                <a:solidFill>
                  <a:schemeClr val="accent1">
                    <a:lumMod val="25000"/>
                  </a:schemeClr>
                </a:solidFill>
                <a:latin typeface="Arial" panose="020B0604020202020204" pitchFamily="34" charset="0"/>
                <a:cs typeface="Arial" panose="020B0604020202020204" pitchFamily="34" charset="0"/>
              </a:rPr>
              <a:t>Insights such as variations in patient volume, treatment outcomes, and revenue patterns support strategic planning and continuous performance improvement.</a:t>
            </a:r>
          </a:p>
          <a:p>
            <a:pPr marL="285750" indent="-285750">
              <a:lnSpc>
                <a:spcPct val="150000"/>
              </a:lnSpc>
              <a:buFont typeface="Arial" panose="020B0604020202020204" pitchFamily="34" charset="0"/>
              <a:buChar char="•"/>
            </a:pPr>
            <a:r>
              <a:rPr lang="en-US" b="1" dirty="0">
                <a:solidFill>
                  <a:schemeClr val="accent1">
                    <a:lumMod val="25000"/>
                  </a:schemeClr>
                </a:solidFill>
                <a:latin typeface="Arial" panose="020B0604020202020204" pitchFamily="34" charset="0"/>
                <a:cs typeface="Arial" panose="020B0604020202020204" pitchFamily="34" charset="0"/>
              </a:rPr>
              <a:t>Overall, this analytics solution improves transparency, supports evidence-based decisions, and empowers healthcare stakeholders to enhance patient care, optimize operational efficiency, and drive better organizational outcomes.</a:t>
            </a:r>
          </a:p>
          <a:p>
            <a:endParaRPr lang="en-IN" dirty="0"/>
          </a:p>
        </p:txBody>
      </p:sp>
      <p:sp>
        <p:nvSpPr>
          <p:cNvPr id="4" name="TextBox 3">
            <a:extLst>
              <a:ext uri="{FF2B5EF4-FFF2-40B4-BE49-F238E27FC236}">
                <a16:creationId xmlns:a16="http://schemas.microsoft.com/office/drawing/2014/main" id="{4BFD7C9A-AFF0-D1BE-E0F4-F378A6B8AA74}"/>
              </a:ext>
            </a:extLst>
          </p:cNvPr>
          <p:cNvSpPr txBox="1"/>
          <p:nvPr/>
        </p:nvSpPr>
        <p:spPr>
          <a:xfrm>
            <a:off x="4654063" y="152400"/>
            <a:ext cx="2673170" cy="523220"/>
          </a:xfrm>
          <a:prstGeom prst="rect">
            <a:avLst/>
          </a:prstGeom>
          <a:noFill/>
        </p:spPr>
        <p:txBody>
          <a:bodyPr wrap="square" rtlCol="0">
            <a:spAutoFit/>
          </a:bodyPr>
          <a:lstStyle/>
          <a:p>
            <a:r>
              <a:rPr lang="en-IN" sz="2800" b="1" dirty="0">
                <a:solidFill>
                  <a:schemeClr val="accent1">
                    <a:lumMod val="25000"/>
                  </a:schemeClr>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109989649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1840523" y="2895600"/>
            <a:ext cx="9401908" cy="1184031"/>
          </a:xfrm>
        </p:spPr>
        <p:txBody>
          <a:bodyPr anchor="ctr">
            <a:normAutofit/>
          </a:bodyPr>
          <a:lstStyle/>
          <a:p>
            <a:r>
              <a:rPr lang="en-US" b="1" dirty="0"/>
              <a:t>Thank You Have A Nice Day</a:t>
            </a:r>
          </a:p>
        </p:txBody>
      </p:sp>
      <p:pic>
        <p:nvPicPr>
          <p:cNvPr id="9" name="Picture 8" descr="Stethoscope with cable making heart monitor shape">
            <a:extLst>
              <a:ext uri="{FF2B5EF4-FFF2-40B4-BE49-F238E27FC236}">
                <a16:creationId xmlns:a16="http://schemas.microsoft.com/office/drawing/2014/main" id="{4264372F-09C2-052D-76BA-9F82CF40C57E}"/>
              </a:ext>
            </a:extLst>
          </p:cNvPr>
          <p:cNvPicPr>
            <a:picLocks noChangeAspect="1"/>
          </p:cNvPicPr>
          <p:nvPr/>
        </p:nvPicPr>
        <p:blipFill>
          <a:blip r:embed="rId5"/>
          <a:stretch>
            <a:fillRect/>
          </a:stretch>
        </p:blipFill>
        <p:spPr>
          <a:xfrm>
            <a:off x="7095041" y="334187"/>
            <a:ext cx="3867912" cy="2485133"/>
          </a:xfrm>
          <a:prstGeom prst="rect">
            <a:avLst/>
          </a:prstGeom>
          <a:noFill/>
        </p:spPr>
      </p:pic>
      <p:sp>
        <p:nvSpPr>
          <p:cNvPr id="10" name="TextBox 9">
            <a:extLst>
              <a:ext uri="{FF2B5EF4-FFF2-40B4-BE49-F238E27FC236}">
                <a16:creationId xmlns:a16="http://schemas.microsoft.com/office/drawing/2014/main" id="{0327D8A1-B8FD-4910-0767-0321C78077B6}"/>
              </a:ext>
            </a:extLst>
          </p:cNvPr>
          <p:cNvSpPr txBox="1"/>
          <p:nvPr/>
        </p:nvSpPr>
        <p:spPr>
          <a:xfrm>
            <a:off x="6060831" y="4056185"/>
            <a:ext cx="5779477" cy="2308324"/>
          </a:xfrm>
          <a:prstGeom prst="rect">
            <a:avLst/>
          </a:prstGeom>
          <a:noFill/>
        </p:spPr>
        <p:txBody>
          <a:bodyPr wrap="square" rtlCol="0">
            <a:spAutoFit/>
          </a:bodyPr>
          <a:lstStyle/>
          <a:p>
            <a:r>
              <a:rPr lang="en-IN" sz="2400" b="1" dirty="0">
                <a:solidFill>
                  <a:schemeClr val="accent1">
                    <a:lumMod val="25000"/>
                  </a:schemeClr>
                </a:solidFill>
                <a:latin typeface="Arial" panose="020B0604020202020204" pitchFamily="34" charset="0"/>
                <a:cs typeface="Arial" panose="020B0604020202020204" pitchFamily="34" charset="0"/>
              </a:rPr>
              <a:t>Akash.S       </a:t>
            </a:r>
            <a:r>
              <a:rPr lang="en-IN" sz="2400" b="1" dirty="0">
                <a:solidFill>
                  <a:schemeClr val="accent1">
                    <a:lumMod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akashsakash111@gmail.com</a:t>
            </a:r>
            <a:endParaRPr lang="en-IN" sz="2400" b="1" dirty="0">
              <a:solidFill>
                <a:schemeClr val="accent1">
                  <a:lumMod val="25000"/>
                </a:schemeClr>
              </a:solidFill>
              <a:latin typeface="Arial" panose="020B0604020202020204" pitchFamily="34" charset="0"/>
              <a:cs typeface="Arial" panose="020B0604020202020204" pitchFamily="34" charset="0"/>
            </a:endParaRPr>
          </a:p>
          <a:p>
            <a:r>
              <a:rPr lang="en-IN" sz="2400" b="1" dirty="0">
                <a:solidFill>
                  <a:schemeClr val="accent1">
                    <a:lumMod val="25000"/>
                  </a:schemeClr>
                </a:solidFill>
                <a:latin typeface="Arial" panose="020B0604020202020204" pitchFamily="34" charset="0"/>
                <a:cs typeface="Arial" panose="020B0604020202020204" pitchFamily="34" charset="0"/>
              </a:rPr>
              <a:t>Sahith.Nayana </a:t>
            </a:r>
            <a:r>
              <a:rPr lang="en-IN" sz="2400" b="1" dirty="0">
                <a:solidFill>
                  <a:schemeClr val="accent1">
                    <a:lumMod val="25000"/>
                  </a:schemeClr>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sahithnayana@gmail.com</a:t>
            </a:r>
            <a:endParaRPr lang="en-IN" sz="2400" b="1" dirty="0">
              <a:solidFill>
                <a:schemeClr val="accent1">
                  <a:lumMod val="25000"/>
                </a:schemeClr>
              </a:solidFill>
              <a:latin typeface="Arial" panose="020B0604020202020204" pitchFamily="34" charset="0"/>
              <a:cs typeface="Arial" panose="020B0604020202020204" pitchFamily="34" charset="0"/>
            </a:endParaRPr>
          </a:p>
          <a:p>
            <a:r>
              <a:rPr lang="en-IN" sz="2400" b="1" dirty="0">
                <a:solidFill>
                  <a:schemeClr val="accent1">
                    <a:lumMod val="25000"/>
                  </a:schemeClr>
                </a:solidFill>
                <a:latin typeface="Arial" panose="020B0604020202020204" pitchFamily="34" charset="0"/>
                <a:cs typeface="Arial" panose="020B0604020202020204" pitchFamily="34" charset="0"/>
              </a:rPr>
              <a:t>Harshini.J.Prakash  harshinsjp097@gmail.com   </a:t>
            </a:r>
          </a:p>
        </p:txBody>
      </p:sp>
    </p:spTree>
    <p:extLst>
      <p:ext uri="{BB962C8B-B14F-4D97-AF65-F5344CB8AC3E}">
        <p14:creationId xmlns:p14="http://schemas.microsoft.com/office/powerpoint/2010/main" val="218882850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454152" y="2344615"/>
            <a:ext cx="2347663" cy="1336431"/>
          </a:xfrm>
        </p:spPr>
        <p:txBody>
          <a:bodyPr/>
          <a:lstStyle/>
          <a:p>
            <a:r>
              <a:rPr lang="en-US" dirty="0">
                <a:solidFill>
                  <a:schemeClr val="accent1">
                    <a:lumMod val="25000"/>
                  </a:schemeClr>
                </a:solidFill>
              </a:rPr>
              <a:t>Agenda</a:t>
            </a:r>
          </a:p>
        </p:txBody>
      </p:sp>
      <p:sp>
        <p:nvSpPr>
          <p:cNvPr id="3" name="TextBox 2">
            <a:extLst>
              <a:ext uri="{FF2B5EF4-FFF2-40B4-BE49-F238E27FC236}">
                <a16:creationId xmlns:a16="http://schemas.microsoft.com/office/drawing/2014/main" id="{AED36F5F-8E10-0C63-3630-C26D9D4183A0}"/>
              </a:ext>
            </a:extLst>
          </p:cNvPr>
          <p:cNvSpPr txBox="1"/>
          <p:nvPr/>
        </p:nvSpPr>
        <p:spPr>
          <a:xfrm>
            <a:off x="6583680" y="1123406"/>
            <a:ext cx="6296297" cy="53553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INTRODUCTION </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ABOUT THE CLIENT</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OBJECTIVE OF THE PROJECT</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KPI FOR THE PROJECT</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UNDERSTANDING DATASET </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CHALLENGES FACED</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DATA CLEANING AND DATA MODELING</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DATA VISUALIZATION USING EXCEL</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DATA VISUALIZATION USING TABLEAU</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DATA VISUALIZATION USING POWERBI</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SQL SCRIPTS</a:t>
            </a:r>
          </a:p>
          <a:p>
            <a:pPr marL="285750" indent="-285750">
              <a:lnSpc>
                <a:spcPct val="150000"/>
              </a:lnSpc>
              <a:buFont typeface="Wingdings" panose="05000000000000000000" pitchFamily="2" charset="2"/>
              <a:buChar char="Ø"/>
            </a:pPr>
            <a:r>
              <a:rPr lang="en-IN" b="1" dirty="0">
                <a:solidFill>
                  <a:schemeClr val="accent1">
                    <a:lumMod val="25000"/>
                  </a:schemeClr>
                </a:solidFill>
                <a:latin typeface="Arial" panose="020B0604020202020204" pitchFamily="34" charset="0"/>
                <a:cs typeface="Arial" panose="020B0604020202020204" pitchFamily="34" charset="0"/>
              </a:rPr>
              <a:t>CONCLUSION</a:t>
            </a:r>
          </a:p>
          <a:p>
            <a:pPr marL="285750" indent="-285750">
              <a:buFont typeface="Wingdings" panose="05000000000000000000" pitchFamily="2" charset="2"/>
              <a:buChar char="Ø"/>
            </a:pP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64785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982B1-40BB-6577-5850-7A7A77086070}"/>
              </a:ext>
            </a:extLst>
          </p:cNvPr>
          <p:cNvSpPr txBox="1"/>
          <p:nvPr/>
        </p:nvSpPr>
        <p:spPr>
          <a:xfrm>
            <a:off x="326571" y="1767430"/>
            <a:ext cx="6753497" cy="3046988"/>
          </a:xfrm>
          <a:prstGeom prst="rect">
            <a:avLst/>
          </a:prstGeom>
          <a:noFill/>
        </p:spPr>
        <p:txBody>
          <a:bodyPr wrap="square" rtlCol="0">
            <a:spAutoFit/>
          </a:bodyPr>
          <a:lstStyle/>
          <a:p>
            <a:pPr algn="ctr"/>
            <a:r>
              <a:rPr lang="en-US" sz="2400" b="1" dirty="0">
                <a:solidFill>
                  <a:schemeClr val="accent1">
                    <a:lumMod val="25000"/>
                  </a:schemeClr>
                </a:solidFill>
                <a:latin typeface="Arial" panose="020B0604020202020204" pitchFamily="34" charset="0"/>
                <a:cs typeface="Arial" panose="020B0604020202020204" pitchFamily="34" charset="0"/>
              </a:rPr>
              <a:t>INTRODUCTION</a:t>
            </a:r>
          </a:p>
          <a:p>
            <a:endParaRPr lang="en-US" sz="2400" dirty="0">
              <a:solidFill>
                <a:schemeClr val="accent1">
                  <a:lumMod val="25000"/>
                </a:schemeClr>
              </a:solidFill>
              <a:latin typeface="Arial" panose="020B0604020202020204" pitchFamily="34" charset="0"/>
              <a:cs typeface="Arial" panose="020B0604020202020204" pitchFamily="34" charset="0"/>
            </a:endParaRPr>
          </a:p>
          <a:p>
            <a:r>
              <a:rPr lang="en-US" sz="2400" spc="-21" dirty="0">
                <a:solidFill>
                  <a:schemeClr val="accent1">
                    <a:lumMod val="25000"/>
                  </a:schemeClr>
                </a:solidFill>
                <a:latin typeface="Arial" panose="020B0604020202020204" pitchFamily="34" charset="0"/>
                <a:cs typeface="Arial" panose="020B0604020202020204" pitchFamily="34" charset="0"/>
              </a:rPr>
              <a:t>The aim of the “Healthcare Analytics” project was to develop interactive visualizations of patient data provided by the client using “</a:t>
            </a:r>
            <a:r>
              <a:rPr lang="en-US" sz="2400" b="1" spc="-21" dirty="0">
                <a:solidFill>
                  <a:schemeClr val="accent1">
                    <a:lumMod val="25000"/>
                  </a:schemeClr>
                </a:solidFill>
                <a:latin typeface="Arial" panose="020B0604020202020204" pitchFamily="34" charset="0"/>
                <a:cs typeface="Arial" panose="020B0604020202020204" pitchFamily="34" charset="0"/>
              </a:rPr>
              <a:t>Electronic Medical Records (EMR)” </a:t>
            </a:r>
            <a:r>
              <a:rPr lang="en-US" sz="2400" spc="-21" dirty="0">
                <a:solidFill>
                  <a:schemeClr val="accent1">
                    <a:lumMod val="25000"/>
                  </a:schemeClr>
                </a:solidFill>
                <a:latin typeface="Arial" panose="020B0604020202020204" pitchFamily="34" charset="0"/>
                <a:cs typeface="Arial" panose="020B0604020202020204" pitchFamily="34" charset="0"/>
              </a:rPr>
              <a:t>to provide actionable insights for healthcare providers and administrators.</a:t>
            </a:r>
          </a:p>
        </p:txBody>
      </p:sp>
      <p:pic>
        <p:nvPicPr>
          <p:cNvPr id="7" name="Graphic 6">
            <a:extLst>
              <a:ext uri="{FF2B5EF4-FFF2-40B4-BE49-F238E27FC236}">
                <a16:creationId xmlns:a16="http://schemas.microsoft.com/office/drawing/2014/main" id="{D6FA3B0E-3E15-50C3-D519-8685F40465DF}"/>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326571" y="404947"/>
            <a:ext cx="1552564" cy="1515291"/>
          </a:xfrm>
          <a:prstGeom prst="rect">
            <a:avLst/>
          </a:prstGeom>
        </p:spPr>
      </p:pic>
      <p:pic>
        <p:nvPicPr>
          <p:cNvPr id="12" name="Picture Placeholder 11">
            <a:extLst>
              <a:ext uri="{FF2B5EF4-FFF2-40B4-BE49-F238E27FC236}">
                <a16:creationId xmlns:a16="http://schemas.microsoft.com/office/drawing/2014/main" id="{0B27D95C-E091-7AB9-B210-1523849FBCF0}"/>
              </a:ext>
            </a:extLst>
          </p:cNvPr>
          <p:cNvPicPr>
            <a:picLocks noGrp="1" noChangeAspect="1"/>
          </p:cNvPicPr>
          <p:nvPr>
            <p:ph type="pic" idx="1"/>
          </p:nvPr>
        </p:nvPicPr>
        <p:blipFill>
          <a:blip r:embed="rId7">
            <a:extLst>
              <a:ext uri="{837473B0-CC2E-450A-ABE3-18F120FF3D39}">
                <a1611:picAttrSrcUrl xmlns:a1611="http://schemas.microsoft.com/office/drawing/2016/11/main" r:id="rId8"/>
              </a:ext>
            </a:extLst>
          </a:blip>
          <a:srcRect l="13642" r="13642"/>
          <a:stretch>
            <a:fillRect/>
          </a:stretch>
        </p:blipFill>
        <p:spPr>
          <a:xfrm>
            <a:off x="7836916" y="1228131"/>
            <a:ext cx="910683" cy="1110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0EBDF8EE-6442-5E30-AFDF-98EC365BC925}"/>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078445" y="960119"/>
            <a:ext cx="1552564" cy="1552564"/>
          </a:xfrm>
          <a:prstGeom prst="rect">
            <a:avLst/>
          </a:prstGeom>
        </p:spPr>
      </p:pic>
      <p:pic>
        <p:nvPicPr>
          <p:cNvPr id="16" name="Picture 15" descr="A logo with blue and orange crosses&#10;&#10;AI-generated content may be incorrect.">
            <a:extLst>
              <a:ext uri="{FF2B5EF4-FFF2-40B4-BE49-F238E27FC236}">
                <a16:creationId xmlns:a16="http://schemas.microsoft.com/office/drawing/2014/main" id="{51F12921-8F8B-7EB6-F456-61FDAC26D19F}"/>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64279" y="1162593"/>
            <a:ext cx="1209675" cy="1209675"/>
          </a:xfrm>
          <a:prstGeom prst="rect">
            <a:avLst/>
          </a:prstGeom>
        </p:spPr>
      </p:pic>
      <p:pic>
        <p:nvPicPr>
          <p:cNvPr id="18" name="Picture 17" descr="A dolphin logo with text&#10;&#10;AI-generated content may be incorrect.">
            <a:extLst>
              <a:ext uri="{FF2B5EF4-FFF2-40B4-BE49-F238E27FC236}">
                <a16:creationId xmlns:a16="http://schemas.microsoft.com/office/drawing/2014/main" id="{92E4AAB1-FB25-5BFF-1F6D-53596026F39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926227" y="2824162"/>
            <a:ext cx="1964669" cy="1209675"/>
          </a:xfrm>
          <a:prstGeom prst="rect">
            <a:avLst/>
          </a:prstGeom>
        </p:spPr>
      </p:pic>
      <p:pic>
        <p:nvPicPr>
          <p:cNvPr id="21" name="Picture 20">
            <a:extLst>
              <a:ext uri="{FF2B5EF4-FFF2-40B4-BE49-F238E27FC236}">
                <a16:creationId xmlns:a16="http://schemas.microsoft.com/office/drawing/2014/main" id="{2AAF83FC-FE43-4FCB-6670-F15F20BDE8EE}"/>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9944760" y="4321164"/>
            <a:ext cx="1426244" cy="1384602"/>
          </a:xfrm>
          <a:prstGeom prst="rect">
            <a:avLst/>
          </a:prstGeom>
        </p:spPr>
      </p:pic>
    </p:spTree>
    <p:extLst>
      <p:ext uri="{BB962C8B-B14F-4D97-AF65-F5344CB8AC3E}">
        <p14:creationId xmlns:p14="http://schemas.microsoft.com/office/powerpoint/2010/main" val="2222324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233155" y="1021335"/>
            <a:ext cx="12290612" cy="1102659"/>
          </a:xfrm>
        </p:spPr>
        <p:txBody>
          <a:bodyPr anchor="b"/>
          <a:lstStyle/>
          <a:p>
            <a:pPr algn="ctr"/>
            <a:r>
              <a:rPr lang="en-US" sz="4000" b="1" dirty="0">
                <a:solidFill>
                  <a:schemeClr val="accent1">
                    <a:lumMod val="25000"/>
                  </a:schemeClr>
                </a:solidFill>
                <a:latin typeface="Arial" panose="020B0604020202020204" pitchFamily="34" charset="0"/>
                <a:cs typeface="Arial" panose="020B0604020202020204" pitchFamily="34" charset="0"/>
              </a:rPr>
              <a:t>About Axon Healthcare-EMR Software Provider</a:t>
            </a: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134543" y="2436070"/>
            <a:ext cx="11600186" cy="3534424"/>
          </a:xfrm>
        </p:spPr>
        <p:txBody>
          <a:bodyPr/>
          <a:lstStyle/>
          <a:p>
            <a:r>
              <a:rPr lang="en-US" sz="3200" cap="none" dirty="0">
                <a:solidFill>
                  <a:schemeClr val="accent1">
                    <a:lumMod val="25000"/>
                  </a:schemeClr>
                </a:solidFill>
                <a:latin typeface="Arial" panose="020B0604020202020204" pitchFamily="34" charset="0"/>
                <a:cs typeface="Arial" panose="020B0604020202020204" pitchFamily="34" charset="0"/>
              </a:rPr>
              <a:t>Axon healthcare is a health technology company dedicated to transforming how clinics, hospitals, and healthcare providers manage patient data. By offering secure, Scalable, and user-friendly electronic medical records (EMR) software, axon healthcare helps healthcare organizations streamline operations, enhance patient care, and ensure compliance with medical data regulations.</a:t>
            </a:r>
          </a:p>
        </p:txBody>
      </p:sp>
      <p:pic>
        <p:nvPicPr>
          <p:cNvPr id="7" name="Picture 6">
            <a:extLst>
              <a:ext uri="{FF2B5EF4-FFF2-40B4-BE49-F238E27FC236}">
                <a16:creationId xmlns:a16="http://schemas.microsoft.com/office/drawing/2014/main" id="{AFE31F95-AC9A-A6E7-288D-19435D5AC89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l="30954" t="42238" r="27220" b="28313"/>
          <a:stretch>
            <a:fillRect/>
          </a:stretch>
        </p:blipFill>
        <p:spPr>
          <a:xfrm>
            <a:off x="134543" y="91568"/>
            <a:ext cx="3549952" cy="1292197"/>
          </a:xfrm>
          <a:prstGeom prst="rect">
            <a:avLst/>
          </a:prstGeom>
        </p:spPr>
      </p:pic>
    </p:spTree>
    <p:extLst>
      <p:ext uri="{BB962C8B-B14F-4D97-AF65-F5344CB8AC3E}">
        <p14:creationId xmlns:p14="http://schemas.microsoft.com/office/powerpoint/2010/main" val="520000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1000"/>
                                        <p:tgtEl>
                                          <p:spTgt spid="11">
                                            <p:txEl>
                                              <p:pRg st="0" end="0"/>
                                            </p:txEl>
                                          </p:spTgt>
                                        </p:tgtEl>
                                      </p:cBhvr>
                                    </p:animEffect>
                                    <p:anim calcmode="lin" valueType="num">
                                      <p:cBhvr>
                                        <p:cTn id="2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051470" y="174812"/>
            <a:ext cx="10089059" cy="726141"/>
          </a:xfrm>
        </p:spPr>
        <p:txBody>
          <a:bodyPr/>
          <a:lstStyle/>
          <a:p>
            <a:pPr algn="ctr"/>
            <a:r>
              <a:rPr lang="en-US" sz="3200" b="1" dirty="0">
                <a:solidFill>
                  <a:schemeClr val="accent1">
                    <a:lumMod val="25000"/>
                  </a:schemeClr>
                </a:solidFill>
              </a:rPr>
              <a:t>Objective of the project</a:t>
            </a:r>
            <a:endParaRPr lang="en-US" b="1" dirty="0">
              <a:solidFill>
                <a:schemeClr val="accent1">
                  <a:lumMod val="25000"/>
                </a:schemeClr>
              </a:solidFill>
            </a:endParaRP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221876" y="1331259"/>
            <a:ext cx="11840136" cy="5217459"/>
          </a:xfrm>
        </p:spPr>
        <p:txBody>
          <a:bodyPr>
            <a:normAutofit lnSpcReduction="10000"/>
          </a:bodyPr>
          <a:lstStyle/>
          <a:p>
            <a:pPr algn="just">
              <a:lnSpc>
                <a:spcPct val="120000"/>
              </a:lnSpc>
            </a:pPr>
            <a:r>
              <a:rPr lang="en-US" sz="2300" dirty="0">
                <a:solidFill>
                  <a:schemeClr val="accent1">
                    <a:lumMod val="25000"/>
                  </a:schemeClr>
                </a:solidFill>
                <a:latin typeface="Arial" panose="020B0604020202020204" pitchFamily="34" charset="0"/>
                <a:cs typeface="Arial" panose="020B0604020202020204" pitchFamily="34" charset="0"/>
              </a:rPr>
              <a:t>Axon Healthcare is facing challenges in understanding the performance, patient outcomes, and financial health. Since hospital collects large volumes of data related to patient admissions, treatments, billing, insurance providers, doctor’s workload etc. the management team lacks a consolidated view to make timely, data-driven decisions.</a:t>
            </a:r>
          </a:p>
          <a:p>
            <a:pPr marL="0" indent="0" algn="just">
              <a:lnSpc>
                <a:spcPct val="120000"/>
              </a:lnSpc>
              <a:buNone/>
            </a:pPr>
            <a:endParaRPr lang="en-US" sz="2300" dirty="0">
              <a:solidFill>
                <a:schemeClr val="accent1">
                  <a:lumMod val="25000"/>
                </a:schemeClr>
              </a:solidFill>
              <a:latin typeface="Arial" panose="020B0604020202020204" pitchFamily="34" charset="0"/>
              <a:cs typeface="Arial" panose="020B0604020202020204" pitchFamily="34" charset="0"/>
            </a:endParaRPr>
          </a:p>
          <a:p>
            <a:pPr marL="0" indent="0" algn="just">
              <a:buNone/>
            </a:pPr>
            <a:r>
              <a:rPr lang="en-US" sz="2300" dirty="0">
                <a:solidFill>
                  <a:schemeClr val="accent1">
                    <a:lumMod val="25000"/>
                  </a:schemeClr>
                </a:solidFill>
                <a:latin typeface="Arial" panose="020B0604020202020204" pitchFamily="34" charset="0"/>
                <a:cs typeface="Arial" panose="020B0604020202020204" pitchFamily="34" charset="0"/>
              </a:rPr>
              <a:t>The hospital leadership has requested a </a:t>
            </a:r>
            <a:r>
              <a:rPr lang="en-US" sz="2300" b="1" dirty="0">
                <a:solidFill>
                  <a:schemeClr val="accent1">
                    <a:lumMod val="25000"/>
                  </a:schemeClr>
                </a:solidFill>
                <a:latin typeface="Arial" panose="020B0604020202020204" pitchFamily="34" charset="0"/>
                <a:cs typeface="Arial" panose="020B0604020202020204" pitchFamily="34" charset="0"/>
              </a:rPr>
              <a:t>Healthcare Analytics Report</a:t>
            </a:r>
            <a:r>
              <a:rPr lang="en-US" sz="2300" dirty="0">
                <a:solidFill>
                  <a:schemeClr val="accent1">
                    <a:lumMod val="25000"/>
                  </a:schemeClr>
                </a:solidFill>
                <a:latin typeface="Arial" panose="020B0604020202020204" pitchFamily="34" charset="0"/>
                <a:cs typeface="Arial" panose="020B0604020202020204" pitchFamily="34" charset="0"/>
              </a:rPr>
              <a:t> that will include</a:t>
            </a:r>
          </a:p>
          <a:p>
            <a:pPr marL="0" indent="0" algn="just">
              <a:lnSpc>
                <a:spcPct val="150000"/>
              </a:lnSpc>
              <a:buNone/>
            </a:pPr>
            <a:r>
              <a:rPr lang="en-US" sz="2300" b="1" dirty="0">
                <a:solidFill>
                  <a:schemeClr val="accent1">
                    <a:lumMod val="25000"/>
                  </a:schemeClr>
                </a:solidFill>
                <a:latin typeface="Arial" panose="020B0604020202020204" pitchFamily="34" charset="0"/>
                <a:cs typeface="Arial" panose="020B0604020202020204" pitchFamily="34" charset="0"/>
              </a:rPr>
              <a:t>1. Improve Patient Care Outcomes</a:t>
            </a:r>
          </a:p>
          <a:p>
            <a:pPr marL="0" indent="0" algn="just">
              <a:lnSpc>
                <a:spcPct val="150000"/>
              </a:lnSpc>
              <a:buNone/>
            </a:pPr>
            <a:r>
              <a:rPr lang="en-US" sz="2300" b="1" dirty="0">
                <a:solidFill>
                  <a:schemeClr val="accent1">
                    <a:lumMod val="25000"/>
                  </a:schemeClr>
                </a:solidFill>
                <a:latin typeface="Arial" panose="020B0604020202020204" pitchFamily="34" charset="0"/>
                <a:cs typeface="Arial" panose="020B0604020202020204" pitchFamily="34" charset="0"/>
              </a:rPr>
              <a:t>2. Optimize Operational Efficiency</a:t>
            </a:r>
          </a:p>
          <a:p>
            <a:pPr marL="0" indent="0" algn="just">
              <a:lnSpc>
                <a:spcPct val="150000"/>
              </a:lnSpc>
              <a:buNone/>
            </a:pPr>
            <a:r>
              <a:rPr lang="en-US" sz="2300" b="1" dirty="0">
                <a:solidFill>
                  <a:schemeClr val="accent1">
                    <a:lumMod val="25000"/>
                  </a:schemeClr>
                </a:solidFill>
                <a:latin typeface="Arial" panose="020B0604020202020204" pitchFamily="34" charset="0"/>
                <a:cs typeface="Arial" panose="020B0604020202020204" pitchFamily="34" charset="0"/>
              </a:rPr>
              <a:t>3. Revenue Generated To The Hospital</a:t>
            </a:r>
          </a:p>
          <a:p>
            <a:pPr marL="0" indent="0" algn="just">
              <a:lnSpc>
                <a:spcPct val="150000"/>
              </a:lnSpc>
              <a:buNone/>
            </a:pPr>
            <a:r>
              <a:rPr lang="en-US" sz="2300" b="1" dirty="0">
                <a:solidFill>
                  <a:schemeClr val="accent1">
                    <a:lumMod val="25000"/>
                  </a:schemeClr>
                </a:solidFill>
                <a:latin typeface="Arial" panose="020B0604020202020204" pitchFamily="34" charset="0"/>
                <a:cs typeface="Arial" panose="020B0604020202020204" pitchFamily="34" charset="0"/>
              </a:rPr>
              <a:t>4. Support Strategic Decision Making Expected Deliverables</a:t>
            </a:r>
          </a:p>
        </p:txBody>
      </p:sp>
    </p:spTree>
    <p:extLst>
      <p:ext uri="{BB962C8B-B14F-4D97-AF65-F5344CB8AC3E}">
        <p14:creationId xmlns:p14="http://schemas.microsoft.com/office/powerpoint/2010/main" val="1966913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additive="base">
                                        <p:cTn id="2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 calcmode="lin" valueType="num">
                                      <p:cBhvr additive="base">
                                        <p:cTn id="2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 calcmode="lin" valueType="num">
                                      <p:cBhvr additive="base">
                                        <p:cTn id="3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 calcmode="lin" valueType="num">
                                      <p:cBhvr additive="base">
                                        <p:cTn id="4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1344706" y="215153"/>
            <a:ext cx="10360152" cy="766482"/>
          </a:xfrm>
        </p:spPr>
        <p:txBody>
          <a:bodyPr anchor="b"/>
          <a:lstStyle/>
          <a:p>
            <a:r>
              <a:rPr lang="en-US" b="1" dirty="0">
                <a:solidFill>
                  <a:schemeClr val="accent1">
                    <a:lumMod val="25000"/>
                  </a:schemeClr>
                </a:solidFill>
                <a:latin typeface="Arial" panose="020B0604020202020204" pitchFamily="34" charset="0"/>
                <a:cs typeface="Arial" panose="020B0604020202020204" pitchFamily="34" charset="0"/>
              </a:rPr>
              <a:t>Key Performance Indicators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2310054" y="1089212"/>
            <a:ext cx="8109772" cy="5997388"/>
          </a:xfrm>
        </p:spPr>
        <p:txBody>
          <a:bodyPr>
            <a:normAutofit/>
          </a:bodyPr>
          <a:lstStyle/>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Total Patients</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Total Doctors</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Total visits</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Average Age</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Total revenue</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Follow up rate</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Top 2 diagnosis</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Cost of medication</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Doctor’s workload</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State wise insurance provider</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Count of monthly visits</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Count of patients In each hospital</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Hospital revenue</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Treatment status of patient</a:t>
            </a:r>
          </a:p>
          <a:p>
            <a:pPr marL="514350" indent="-514350" algn="l">
              <a:lnSpc>
                <a:spcPct val="150000"/>
              </a:lnSpc>
              <a:buFont typeface="+mj-lt"/>
              <a:buAutoNum type="romanUcPeriod"/>
            </a:pPr>
            <a:r>
              <a:rPr lang="en-US" sz="1600" b="1" dirty="0">
                <a:latin typeface="Arial" panose="020B0604020202020204" pitchFamily="34" charset="0"/>
                <a:cs typeface="Arial" panose="020B0604020202020204" pitchFamily="34" charset="0"/>
              </a:rPr>
              <a:t>Count of patients having chronic conditions</a:t>
            </a:r>
          </a:p>
          <a:p>
            <a:pPr marL="514350" indent="-514350" algn="l">
              <a:lnSpc>
                <a:spcPct val="150000"/>
              </a:lnSpc>
              <a:buFont typeface="+mj-lt"/>
              <a:buAutoNum type="romanUcPeriod"/>
            </a:pPr>
            <a:endParaRPr lang="en-US" sz="1600" dirty="0"/>
          </a:p>
          <a:p>
            <a:pPr marL="514350" indent="-514350" algn="l">
              <a:lnSpc>
                <a:spcPct val="150000"/>
              </a:lnSpc>
              <a:buFont typeface="+mj-lt"/>
              <a:buAutoNum type="romanUcPeriod"/>
            </a:pPr>
            <a:endParaRPr lang="en-US" sz="1600" dirty="0"/>
          </a:p>
        </p:txBody>
      </p:sp>
      <p:sp>
        <p:nvSpPr>
          <p:cNvPr id="2" name="AutoShape 4" descr="Female Doctor Vector Cartoon Sticker, Vector, Sticker, Clipart PNG Image  Image And Picture For Free Download - Lovepik">
            <a:extLst>
              <a:ext uri="{FF2B5EF4-FFF2-40B4-BE49-F238E27FC236}">
                <a16:creationId xmlns:a16="http://schemas.microsoft.com/office/drawing/2014/main" id="{348B6BE8-7A4C-FF61-8D25-9CF8F50D0D71}"/>
              </a:ext>
            </a:extLst>
          </p:cNvPr>
          <p:cNvSpPr>
            <a:spLocks noChangeAspect="1" noChangeArrowheads="1"/>
          </p:cNvSpPr>
          <p:nvPr/>
        </p:nvSpPr>
        <p:spPr bwMode="auto">
          <a:xfrm>
            <a:off x="5943600" y="3276600"/>
            <a:ext cx="5109882" cy="51098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 name="AutoShape 8" descr="Cartoon Doctor PNG Images - CleanPNG">
            <a:extLst>
              <a:ext uri="{FF2B5EF4-FFF2-40B4-BE49-F238E27FC236}">
                <a16:creationId xmlns:a16="http://schemas.microsoft.com/office/drawing/2014/main" id="{A5C0806E-49F3-5519-C812-A5F2F9111269}"/>
              </a:ext>
            </a:extLst>
          </p:cNvPr>
          <p:cNvSpPr>
            <a:spLocks noChangeAspect="1" noChangeArrowheads="1"/>
          </p:cNvSpPr>
          <p:nvPr/>
        </p:nvSpPr>
        <p:spPr bwMode="auto">
          <a:xfrm>
            <a:off x="5943600" y="3276600"/>
            <a:ext cx="4921624" cy="4921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082" name="Picture 10" descr="67+ Thousand Cartoon Female Doctor Royalty-Free Images, Stock Photos &amp;  Pictures | Shutterstock">
            <a:extLst>
              <a:ext uri="{FF2B5EF4-FFF2-40B4-BE49-F238E27FC236}">
                <a16:creationId xmlns:a16="http://schemas.microsoft.com/office/drawing/2014/main" id="{1565E0BE-F5F7-5D75-6DE1-D8ED518B171C}"/>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sharpenSoften amount="67000"/>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8321489" y="1647265"/>
            <a:ext cx="3368488" cy="336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1749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1000"/>
                                        <p:tgtEl>
                                          <p:spTgt spid="15">
                                            <p:txEl>
                                              <p:pRg st="1" end="1"/>
                                            </p:txEl>
                                          </p:spTgt>
                                        </p:tgtEl>
                                      </p:cBhvr>
                                    </p:animEffect>
                                    <p:anim calcmode="lin" valueType="num">
                                      <p:cBhvr>
                                        <p:cTn id="2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1000"/>
                                        <p:tgtEl>
                                          <p:spTgt spid="15">
                                            <p:txEl>
                                              <p:pRg st="2" end="2"/>
                                            </p:txEl>
                                          </p:spTgt>
                                        </p:tgtEl>
                                      </p:cBhvr>
                                    </p:animEffect>
                                    <p:anim calcmode="lin" valueType="num">
                                      <p:cBhvr>
                                        <p:cTn id="2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1000"/>
                                        <p:tgtEl>
                                          <p:spTgt spid="15">
                                            <p:txEl>
                                              <p:pRg st="3" end="3"/>
                                            </p:txEl>
                                          </p:spTgt>
                                        </p:tgtEl>
                                      </p:cBhvr>
                                    </p:animEffect>
                                    <p:anim calcmode="lin" valueType="num">
                                      <p:cBhvr>
                                        <p:cTn id="30"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fade">
                                      <p:cBhvr>
                                        <p:cTn id="34" dur="1000"/>
                                        <p:tgtEl>
                                          <p:spTgt spid="15">
                                            <p:txEl>
                                              <p:pRg st="4" end="4"/>
                                            </p:txEl>
                                          </p:spTgt>
                                        </p:tgtEl>
                                      </p:cBhvr>
                                    </p:animEffect>
                                    <p:anim calcmode="lin" valueType="num">
                                      <p:cBhvr>
                                        <p:cTn id="35"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fade">
                                      <p:cBhvr>
                                        <p:cTn id="39" dur="1000"/>
                                        <p:tgtEl>
                                          <p:spTgt spid="15">
                                            <p:txEl>
                                              <p:pRg st="5" end="5"/>
                                            </p:txEl>
                                          </p:spTgt>
                                        </p:tgtEl>
                                      </p:cBhvr>
                                    </p:animEffect>
                                    <p:anim calcmode="lin" valueType="num">
                                      <p:cBhvr>
                                        <p:cTn id="40"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1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fade">
                                      <p:cBhvr>
                                        <p:cTn id="44" dur="1000"/>
                                        <p:tgtEl>
                                          <p:spTgt spid="15">
                                            <p:txEl>
                                              <p:pRg st="6" end="6"/>
                                            </p:txEl>
                                          </p:spTgt>
                                        </p:tgtEl>
                                      </p:cBhvr>
                                    </p:animEffect>
                                    <p:anim calcmode="lin" valueType="num">
                                      <p:cBhvr>
                                        <p:cTn id="45"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fade">
                                      <p:cBhvr>
                                        <p:cTn id="49" dur="1000"/>
                                        <p:tgtEl>
                                          <p:spTgt spid="15">
                                            <p:txEl>
                                              <p:pRg st="7" end="7"/>
                                            </p:txEl>
                                          </p:spTgt>
                                        </p:tgtEl>
                                      </p:cBhvr>
                                    </p:animEffect>
                                    <p:anim calcmode="lin" valueType="num">
                                      <p:cBhvr>
                                        <p:cTn id="50"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fade">
                                      <p:cBhvr>
                                        <p:cTn id="54" dur="1000"/>
                                        <p:tgtEl>
                                          <p:spTgt spid="15">
                                            <p:txEl>
                                              <p:pRg st="8" end="8"/>
                                            </p:txEl>
                                          </p:spTgt>
                                        </p:tgtEl>
                                      </p:cBhvr>
                                    </p:animEffect>
                                    <p:anim calcmode="lin" valueType="num">
                                      <p:cBhvr>
                                        <p:cTn id="55"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15">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fade">
                                      <p:cBhvr>
                                        <p:cTn id="59" dur="1000"/>
                                        <p:tgtEl>
                                          <p:spTgt spid="15">
                                            <p:txEl>
                                              <p:pRg st="9" end="9"/>
                                            </p:txEl>
                                          </p:spTgt>
                                        </p:tgtEl>
                                      </p:cBhvr>
                                    </p:animEffect>
                                    <p:anim calcmode="lin" valueType="num">
                                      <p:cBhvr>
                                        <p:cTn id="60" dur="1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15">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xEl>
                                              <p:pRg st="10" end="10"/>
                                            </p:txEl>
                                          </p:spTgt>
                                        </p:tgtEl>
                                        <p:attrNameLst>
                                          <p:attrName>style.visibility</p:attrName>
                                        </p:attrNameLst>
                                      </p:cBhvr>
                                      <p:to>
                                        <p:strVal val="visible"/>
                                      </p:to>
                                    </p:set>
                                    <p:animEffect transition="in" filter="fade">
                                      <p:cBhvr>
                                        <p:cTn id="64" dur="1000"/>
                                        <p:tgtEl>
                                          <p:spTgt spid="15">
                                            <p:txEl>
                                              <p:pRg st="10" end="10"/>
                                            </p:txEl>
                                          </p:spTgt>
                                        </p:tgtEl>
                                      </p:cBhvr>
                                    </p:animEffect>
                                    <p:anim calcmode="lin" valueType="num">
                                      <p:cBhvr>
                                        <p:cTn id="65" dur="1000" fill="hold"/>
                                        <p:tgtEl>
                                          <p:spTgt spid="15">
                                            <p:txEl>
                                              <p:pRg st="10" end="10"/>
                                            </p:txEl>
                                          </p:spTgt>
                                        </p:tgtEl>
                                        <p:attrNameLst>
                                          <p:attrName>ppt_x</p:attrName>
                                        </p:attrNameLst>
                                      </p:cBhvr>
                                      <p:tavLst>
                                        <p:tav tm="0">
                                          <p:val>
                                            <p:strVal val="#ppt_x"/>
                                          </p:val>
                                        </p:tav>
                                        <p:tav tm="100000">
                                          <p:val>
                                            <p:strVal val="#ppt_x"/>
                                          </p:val>
                                        </p:tav>
                                      </p:tavLst>
                                    </p:anim>
                                    <p:anim calcmode="lin" valueType="num">
                                      <p:cBhvr>
                                        <p:cTn id="66" dur="1000" fill="hold"/>
                                        <p:tgtEl>
                                          <p:spTgt spid="15">
                                            <p:txEl>
                                              <p:pRg st="10" end="10"/>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xEl>
                                              <p:pRg st="11" end="11"/>
                                            </p:txEl>
                                          </p:spTgt>
                                        </p:tgtEl>
                                        <p:attrNameLst>
                                          <p:attrName>style.visibility</p:attrName>
                                        </p:attrNameLst>
                                      </p:cBhvr>
                                      <p:to>
                                        <p:strVal val="visible"/>
                                      </p:to>
                                    </p:set>
                                    <p:animEffect transition="in" filter="fade">
                                      <p:cBhvr>
                                        <p:cTn id="69" dur="1000"/>
                                        <p:tgtEl>
                                          <p:spTgt spid="15">
                                            <p:txEl>
                                              <p:pRg st="11" end="11"/>
                                            </p:txEl>
                                          </p:spTgt>
                                        </p:tgtEl>
                                      </p:cBhvr>
                                    </p:animEffect>
                                    <p:anim calcmode="lin" valueType="num">
                                      <p:cBhvr>
                                        <p:cTn id="70" dur="1000" fill="hold"/>
                                        <p:tgtEl>
                                          <p:spTgt spid="15">
                                            <p:txEl>
                                              <p:pRg st="11" end="11"/>
                                            </p:txEl>
                                          </p:spTgt>
                                        </p:tgtEl>
                                        <p:attrNameLst>
                                          <p:attrName>ppt_x</p:attrName>
                                        </p:attrNameLst>
                                      </p:cBhvr>
                                      <p:tavLst>
                                        <p:tav tm="0">
                                          <p:val>
                                            <p:strVal val="#ppt_x"/>
                                          </p:val>
                                        </p:tav>
                                        <p:tav tm="100000">
                                          <p:val>
                                            <p:strVal val="#ppt_x"/>
                                          </p:val>
                                        </p:tav>
                                      </p:tavLst>
                                    </p:anim>
                                    <p:anim calcmode="lin" valueType="num">
                                      <p:cBhvr>
                                        <p:cTn id="71" dur="1000" fill="hold"/>
                                        <p:tgtEl>
                                          <p:spTgt spid="15">
                                            <p:txEl>
                                              <p:pRg st="11" end="11"/>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5">
                                            <p:txEl>
                                              <p:pRg st="12" end="12"/>
                                            </p:txEl>
                                          </p:spTgt>
                                        </p:tgtEl>
                                        <p:attrNameLst>
                                          <p:attrName>style.visibility</p:attrName>
                                        </p:attrNameLst>
                                      </p:cBhvr>
                                      <p:to>
                                        <p:strVal val="visible"/>
                                      </p:to>
                                    </p:set>
                                    <p:animEffect transition="in" filter="fade">
                                      <p:cBhvr>
                                        <p:cTn id="74" dur="1000"/>
                                        <p:tgtEl>
                                          <p:spTgt spid="15">
                                            <p:txEl>
                                              <p:pRg st="12" end="12"/>
                                            </p:txEl>
                                          </p:spTgt>
                                        </p:tgtEl>
                                      </p:cBhvr>
                                    </p:animEffect>
                                    <p:anim calcmode="lin" valueType="num">
                                      <p:cBhvr>
                                        <p:cTn id="75" dur="1000" fill="hold"/>
                                        <p:tgtEl>
                                          <p:spTgt spid="15">
                                            <p:txEl>
                                              <p:pRg st="12" end="12"/>
                                            </p:txEl>
                                          </p:spTgt>
                                        </p:tgtEl>
                                        <p:attrNameLst>
                                          <p:attrName>ppt_x</p:attrName>
                                        </p:attrNameLst>
                                      </p:cBhvr>
                                      <p:tavLst>
                                        <p:tav tm="0">
                                          <p:val>
                                            <p:strVal val="#ppt_x"/>
                                          </p:val>
                                        </p:tav>
                                        <p:tav tm="100000">
                                          <p:val>
                                            <p:strVal val="#ppt_x"/>
                                          </p:val>
                                        </p:tav>
                                      </p:tavLst>
                                    </p:anim>
                                    <p:anim calcmode="lin" valueType="num">
                                      <p:cBhvr>
                                        <p:cTn id="76" dur="1000" fill="hold"/>
                                        <p:tgtEl>
                                          <p:spTgt spid="15">
                                            <p:txEl>
                                              <p:pRg st="12" end="12"/>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5">
                                            <p:txEl>
                                              <p:pRg st="13" end="13"/>
                                            </p:txEl>
                                          </p:spTgt>
                                        </p:tgtEl>
                                        <p:attrNameLst>
                                          <p:attrName>style.visibility</p:attrName>
                                        </p:attrNameLst>
                                      </p:cBhvr>
                                      <p:to>
                                        <p:strVal val="visible"/>
                                      </p:to>
                                    </p:set>
                                    <p:animEffect transition="in" filter="fade">
                                      <p:cBhvr>
                                        <p:cTn id="79" dur="1000"/>
                                        <p:tgtEl>
                                          <p:spTgt spid="15">
                                            <p:txEl>
                                              <p:pRg st="13" end="13"/>
                                            </p:txEl>
                                          </p:spTgt>
                                        </p:tgtEl>
                                      </p:cBhvr>
                                    </p:animEffect>
                                    <p:anim calcmode="lin" valueType="num">
                                      <p:cBhvr>
                                        <p:cTn id="80" dur="1000" fill="hold"/>
                                        <p:tgtEl>
                                          <p:spTgt spid="15">
                                            <p:txEl>
                                              <p:pRg st="13" end="13"/>
                                            </p:txEl>
                                          </p:spTgt>
                                        </p:tgtEl>
                                        <p:attrNameLst>
                                          <p:attrName>ppt_x</p:attrName>
                                        </p:attrNameLst>
                                      </p:cBhvr>
                                      <p:tavLst>
                                        <p:tav tm="0">
                                          <p:val>
                                            <p:strVal val="#ppt_x"/>
                                          </p:val>
                                        </p:tav>
                                        <p:tav tm="100000">
                                          <p:val>
                                            <p:strVal val="#ppt_x"/>
                                          </p:val>
                                        </p:tav>
                                      </p:tavLst>
                                    </p:anim>
                                    <p:anim calcmode="lin" valueType="num">
                                      <p:cBhvr>
                                        <p:cTn id="81" dur="1000" fill="hold"/>
                                        <p:tgtEl>
                                          <p:spTgt spid="15">
                                            <p:txEl>
                                              <p:pRg st="13" end="13"/>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5">
                                            <p:txEl>
                                              <p:pRg st="14" end="14"/>
                                            </p:txEl>
                                          </p:spTgt>
                                        </p:tgtEl>
                                        <p:attrNameLst>
                                          <p:attrName>style.visibility</p:attrName>
                                        </p:attrNameLst>
                                      </p:cBhvr>
                                      <p:to>
                                        <p:strVal val="visible"/>
                                      </p:to>
                                    </p:set>
                                    <p:animEffect transition="in" filter="fade">
                                      <p:cBhvr>
                                        <p:cTn id="84" dur="1000"/>
                                        <p:tgtEl>
                                          <p:spTgt spid="15">
                                            <p:txEl>
                                              <p:pRg st="14" end="14"/>
                                            </p:txEl>
                                          </p:spTgt>
                                        </p:tgtEl>
                                      </p:cBhvr>
                                    </p:animEffect>
                                    <p:anim calcmode="lin" valueType="num">
                                      <p:cBhvr>
                                        <p:cTn id="85" dur="1000" fill="hold"/>
                                        <p:tgtEl>
                                          <p:spTgt spid="15">
                                            <p:txEl>
                                              <p:pRg st="14" end="14"/>
                                            </p:txEl>
                                          </p:spTgt>
                                        </p:tgtEl>
                                        <p:attrNameLst>
                                          <p:attrName>ppt_x</p:attrName>
                                        </p:attrNameLst>
                                      </p:cBhvr>
                                      <p:tavLst>
                                        <p:tav tm="0">
                                          <p:val>
                                            <p:strVal val="#ppt_x"/>
                                          </p:val>
                                        </p:tav>
                                        <p:tav tm="100000">
                                          <p:val>
                                            <p:strVal val="#ppt_x"/>
                                          </p:val>
                                        </p:tav>
                                      </p:tavLst>
                                    </p:anim>
                                    <p:anim calcmode="lin" valueType="num">
                                      <p:cBhvr>
                                        <p:cTn id="86" dur="1000" fill="hold"/>
                                        <p:tgtEl>
                                          <p:spTgt spid="1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349624" y="107577"/>
            <a:ext cx="10360152" cy="685799"/>
          </a:xfrm>
        </p:spPr>
        <p:txBody>
          <a:bodyPr/>
          <a:lstStyle/>
          <a:p>
            <a:pPr algn="ctr"/>
            <a:r>
              <a:rPr lang="en-US" sz="3200" b="1" dirty="0">
                <a:solidFill>
                  <a:schemeClr val="accent1">
                    <a:lumMod val="25000"/>
                  </a:schemeClr>
                </a:solidFill>
                <a:latin typeface="Arial" panose="020B0604020202020204" pitchFamily="34" charset="0"/>
                <a:cs typeface="Arial" panose="020B0604020202020204" pitchFamily="34" charset="0"/>
              </a:rPr>
              <a:t>Understanding Dataset</a:t>
            </a:r>
            <a:endParaRPr lang="en-US" b="1" dirty="0">
              <a:solidFill>
                <a:schemeClr val="accent1">
                  <a:lumMod val="25000"/>
                </a:schemeClr>
              </a:solidFill>
              <a:latin typeface="Arial" panose="020B0604020202020204" pitchFamily="34" charset="0"/>
              <a:cs typeface="Arial" panose="020B0604020202020204" pitchFamily="34" charset="0"/>
            </a:endParaRPr>
          </a:p>
        </p:txBody>
      </p:sp>
      <p:sp>
        <p:nvSpPr>
          <p:cNvPr id="14" name="Content Placeholder 13">
            <a:extLst>
              <a:ext uri="{FF2B5EF4-FFF2-40B4-BE49-F238E27FC236}">
                <a16:creationId xmlns:a16="http://schemas.microsoft.com/office/drawing/2014/main" id="{F4A3718F-D67C-255A-4B64-BA379609FCD0}"/>
              </a:ext>
            </a:extLst>
          </p:cNvPr>
          <p:cNvSpPr>
            <a:spLocks noGrp="1"/>
          </p:cNvSpPr>
          <p:nvPr>
            <p:ph sz="quarter" idx="11"/>
          </p:nvPr>
        </p:nvSpPr>
        <p:spPr>
          <a:xfrm>
            <a:off x="403412" y="968188"/>
            <a:ext cx="11658600" cy="5782236"/>
          </a:xfrm>
        </p:spPr>
        <p:txBody>
          <a:bodyPr>
            <a:noAutofit/>
          </a:bodyPr>
          <a:lstStyle/>
          <a:p>
            <a:r>
              <a:rPr lang="en-US" sz="2400" b="1" dirty="0">
                <a:solidFill>
                  <a:schemeClr val="accent1">
                    <a:lumMod val="25000"/>
                  </a:schemeClr>
                </a:solidFill>
                <a:latin typeface="Arial" panose="020B0604020202020204" pitchFamily="34" charset="0"/>
                <a:cs typeface="Arial" panose="020B0604020202020204" pitchFamily="34" charset="0"/>
              </a:rPr>
              <a:t>Healthcare dataset summary:</a:t>
            </a:r>
          </a:p>
          <a:p>
            <a:r>
              <a:rPr lang="en-US" sz="1600" b="1" dirty="0">
                <a:solidFill>
                  <a:schemeClr val="accent1">
                    <a:lumMod val="25000"/>
                  </a:schemeClr>
                </a:solidFill>
                <a:latin typeface="Arial" panose="020B0604020202020204" pitchFamily="34" charset="0"/>
                <a:cs typeface="Arial" panose="020B0604020202020204" pitchFamily="34" charset="0"/>
              </a:rPr>
              <a:t>Purpose of the Dataset: </a:t>
            </a:r>
            <a:r>
              <a:rPr lang="en-US" sz="1600" dirty="0">
                <a:solidFill>
                  <a:schemeClr val="accent1">
                    <a:lumMod val="25000"/>
                  </a:schemeClr>
                </a:solidFill>
                <a:latin typeface="Arial" panose="020B0604020202020204" pitchFamily="34" charset="0"/>
                <a:cs typeface="Arial" panose="020B0604020202020204" pitchFamily="34" charset="0"/>
              </a:rPr>
              <a:t>To provide a comprehensive view of patient demographics, medical background, and administrative details that support healthcare analytics, reporting, and decision-making.</a:t>
            </a:r>
          </a:p>
          <a:p>
            <a:r>
              <a:rPr lang="en-US" sz="1600" b="1" dirty="0">
                <a:solidFill>
                  <a:schemeClr val="accent1">
                    <a:lumMod val="25000"/>
                  </a:schemeClr>
                </a:solidFill>
                <a:latin typeface="Arial" panose="020B0604020202020204" pitchFamily="34" charset="0"/>
                <a:cs typeface="Arial" panose="020B0604020202020204" pitchFamily="34" charset="0"/>
              </a:rPr>
              <a:t> Key Components of the Dataset</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Patient Demographics</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Contact &amp; Location Details</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Medical Information</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Insurance &amp; Administrative Data</a:t>
            </a:r>
          </a:p>
          <a:p>
            <a:r>
              <a:rPr lang="en-US" sz="1600" b="1" dirty="0">
                <a:solidFill>
                  <a:schemeClr val="accent1">
                    <a:lumMod val="25000"/>
                  </a:schemeClr>
                </a:solidFill>
                <a:latin typeface="Arial" panose="020B0604020202020204" pitchFamily="34" charset="0"/>
                <a:cs typeface="Arial" panose="020B0604020202020204" pitchFamily="34" charset="0"/>
              </a:rPr>
              <a:t>Data Characteristics: </a:t>
            </a:r>
            <a:r>
              <a:rPr lang="en-US" sz="1600" dirty="0">
                <a:solidFill>
                  <a:schemeClr val="accent1">
                    <a:lumMod val="25000"/>
                  </a:schemeClr>
                </a:solidFill>
                <a:latin typeface="Arial" panose="020B0604020202020204" pitchFamily="34" charset="0"/>
                <a:cs typeface="Arial" panose="020B0604020202020204" pitchFamily="34" charset="0"/>
              </a:rPr>
              <a:t>Contains multiple data types like text, numeric, and categorical and date</a:t>
            </a:r>
          </a:p>
          <a:p>
            <a:r>
              <a:rPr lang="en-US" sz="1600" b="1" dirty="0">
                <a:solidFill>
                  <a:schemeClr val="accent1">
                    <a:lumMod val="25000"/>
                  </a:schemeClr>
                </a:solidFill>
                <a:latin typeface="Arial" panose="020B0604020202020204" pitchFamily="34" charset="0"/>
                <a:cs typeface="Arial" panose="020B0604020202020204" pitchFamily="34" charset="0"/>
              </a:rPr>
              <a:t>Analytical Possibilities: </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Patient segmentation (age, gender, geography)</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Chronic disease trend analysis</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Insurance utilization and revenue insights</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Identifying high-risk patient groups</a:t>
            </a:r>
          </a:p>
          <a:p>
            <a:pPr marL="171450" indent="-171450">
              <a:buFont typeface="Arial" panose="020B0604020202020204" pitchFamily="34" charset="0"/>
              <a:buChar char="•"/>
            </a:pPr>
            <a:r>
              <a:rPr lang="en-US" sz="1600" dirty="0">
                <a:solidFill>
                  <a:schemeClr val="accent1">
                    <a:lumMod val="25000"/>
                  </a:schemeClr>
                </a:solidFill>
                <a:latin typeface="Arial" panose="020B0604020202020204" pitchFamily="34" charset="0"/>
                <a:cs typeface="Arial" panose="020B0604020202020204" pitchFamily="34" charset="0"/>
              </a:rPr>
              <a:t>Building dashboards for operations, clinical, and financial decision support</a:t>
            </a:r>
          </a:p>
          <a:p>
            <a:r>
              <a:rPr lang="en-US" sz="1600" b="1" dirty="0">
                <a:solidFill>
                  <a:schemeClr val="accent1">
                    <a:lumMod val="25000"/>
                  </a:schemeClr>
                </a:solidFill>
                <a:latin typeface="Arial" panose="020B0604020202020204" pitchFamily="34" charset="0"/>
                <a:cs typeface="Arial" panose="020B0604020202020204" pitchFamily="34" charset="0"/>
              </a:rPr>
              <a:t>Overall Insight: </a:t>
            </a:r>
            <a:r>
              <a:rPr lang="en-US" sz="1600" dirty="0">
                <a:solidFill>
                  <a:schemeClr val="accent1">
                    <a:lumMod val="25000"/>
                  </a:schemeClr>
                </a:solidFill>
                <a:latin typeface="Arial" panose="020B0604020202020204" pitchFamily="34" charset="0"/>
                <a:cs typeface="Arial" panose="020B0604020202020204" pitchFamily="34" charset="0"/>
              </a:rPr>
              <a:t>This dataset provides a strong foundation for building a </a:t>
            </a:r>
            <a:r>
              <a:rPr lang="en-US" sz="1600" b="1" dirty="0">
                <a:solidFill>
                  <a:schemeClr val="accent1">
                    <a:lumMod val="25000"/>
                  </a:schemeClr>
                </a:solidFill>
                <a:latin typeface="Arial" panose="020B0604020202020204" pitchFamily="34" charset="0"/>
                <a:cs typeface="Arial" panose="020B0604020202020204" pitchFamily="34" charset="0"/>
              </a:rPr>
              <a:t>holistic healthcare analytics report</a:t>
            </a:r>
            <a:r>
              <a:rPr lang="en-US" sz="1600" dirty="0">
                <a:solidFill>
                  <a:schemeClr val="accent1">
                    <a:lumMod val="25000"/>
                  </a:schemeClr>
                </a:solidFill>
                <a:latin typeface="Arial" panose="020B0604020202020204" pitchFamily="34" charset="0"/>
                <a:cs typeface="Arial" panose="020B0604020202020204" pitchFamily="34" charset="0"/>
              </a:rPr>
              <a:t>, combining demographic, clinical, revenue related and insurance-related data to generate meaningful insights for hospital management.</a:t>
            </a: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10696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863600" y="508000"/>
            <a:ext cx="10360152" cy="533400"/>
          </a:xfrm>
        </p:spPr>
        <p:txBody>
          <a:bodyPr/>
          <a:lstStyle/>
          <a:p>
            <a:pPr algn="ctr"/>
            <a:r>
              <a:rPr lang="en-US" sz="3200" b="1" dirty="0">
                <a:solidFill>
                  <a:schemeClr val="accent1">
                    <a:lumMod val="25000"/>
                  </a:schemeClr>
                </a:solidFill>
                <a:latin typeface="Arial" panose="020B0604020202020204" pitchFamily="34" charset="0"/>
                <a:cs typeface="Arial" panose="020B0604020202020204" pitchFamily="34" charset="0"/>
              </a:rPr>
              <a:t>Challenges faced in the process:</a:t>
            </a:r>
            <a:endParaRPr lang="en-US" b="1" dirty="0">
              <a:solidFill>
                <a:schemeClr val="accent1">
                  <a:lumMod val="25000"/>
                </a:schemeClr>
              </a:solidFill>
              <a:latin typeface="Arial" panose="020B0604020202020204" pitchFamily="34" charset="0"/>
              <a:cs typeface="Arial" panose="020B0604020202020204" pitchFamily="34" charset="0"/>
            </a:endParaRPr>
          </a:p>
        </p:txBody>
      </p:sp>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317499" y="1696212"/>
            <a:ext cx="6997702" cy="3904488"/>
          </a:xfrm>
        </p:spPr>
        <p:txBody>
          <a:bodyPr>
            <a:normAutofit fontScale="85000" lnSpcReduction="20000"/>
          </a:bodyPr>
          <a:lstStyle/>
          <a:p>
            <a:pPr>
              <a:lnSpc>
                <a:spcPct val="150000"/>
              </a:lnSpc>
              <a:buAutoNum type="arabicParenR"/>
            </a:pPr>
            <a:r>
              <a:rPr lang="en-US" sz="2800" dirty="0">
                <a:solidFill>
                  <a:schemeClr val="accent1">
                    <a:lumMod val="25000"/>
                  </a:schemeClr>
                </a:solidFill>
                <a:latin typeface="Arial" panose="020B0604020202020204" pitchFamily="34" charset="0"/>
                <a:cs typeface="Arial" panose="020B0604020202020204" pitchFamily="34" charset="0"/>
              </a:rPr>
              <a:t> Raw dataset had inconsistent value which was overcome by data cleaning using power query.</a:t>
            </a:r>
          </a:p>
          <a:p>
            <a:pPr>
              <a:lnSpc>
                <a:spcPct val="150000"/>
              </a:lnSpc>
              <a:buAutoNum type="arabicParenR"/>
            </a:pPr>
            <a:r>
              <a:rPr lang="en-US" sz="2800" dirty="0">
                <a:solidFill>
                  <a:schemeClr val="accent1">
                    <a:lumMod val="25000"/>
                  </a:schemeClr>
                </a:solidFill>
                <a:latin typeface="Arial" panose="020B0604020202020204" pitchFamily="34" charset="0"/>
                <a:cs typeface="Arial" panose="020B0604020202020204" pitchFamily="34" charset="0"/>
              </a:rPr>
              <a:t> Faced challenge with data modeling as most of the worksheets had no common column.</a:t>
            </a:r>
          </a:p>
          <a:p>
            <a:pPr>
              <a:lnSpc>
                <a:spcPct val="150000"/>
              </a:lnSpc>
              <a:buAutoNum type="arabicParenR"/>
            </a:pPr>
            <a:r>
              <a:rPr lang="en-US" sz="2800" dirty="0">
                <a:solidFill>
                  <a:schemeClr val="accent1">
                    <a:lumMod val="25000"/>
                  </a:schemeClr>
                </a:solidFill>
                <a:latin typeface="Arial" panose="020B0604020202020204" pitchFamily="34" charset="0"/>
                <a:cs typeface="Arial" panose="020B0604020202020204" pitchFamily="34" charset="0"/>
              </a:rPr>
              <a:t> Importing of csv file to SQL</a:t>
            </a:r>
          </a:p>
          <a:p>
            <a:pPr>
              <a:lnSpc>
                <a:spcPct val="150000"/>
              </a:lnSpc>
              <a:buAutoNum type="arabicParenR"/>
            </a:pPr>
            <a:r>
              <a:rPr lang="en-US" sz="2800" dirty="0">
                <a:solidFill>
                  <a:schemeClr val="accent1">
                    <a:lumMod val="25000"/>
                  </a:schemeClr>
                </a:solidFill>
                <a:latin typeface="Arial" panose="020B0604020202020204" pitchFamily="34" charset="0"/>
                <a:cs typeface="Arial" panose="020B0604020202020204" pitchFamily="34" charset="0"/>
              </a:rPr>
              <a:t> Combining of multiple excel dashboard into one single worksheet</a:t>
            </a:r>
          </a:p>
        </p:txBody>
      </p:sp>
      <p:pic>
        <p:nvPicPr>
          <p:cNvPr id="4098" name="Picture 2" descr="Challenge Images - Free Download on Freepik">
            <a:extLst>
              <a:ext uri="{FF2B5EF4-FFF2-40B4-BE49-F238E27FC236}">
                <a16:creationId xmlns:a16="http://schemas.microsoft.com/office/drawing/2014/main" id="{B19AE5F6-643D-C63E-F449-FC03D4CEA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5508" y="1967216"/>
            <a:ext cx="3968033" cy="3147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34892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 calcmode="lin" valueType="num">
                                      <p:cBhvr additive="base">
                                        <p:cTn id="20"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 calcmode="lin" valueType="num">
                                      <p:cBhvr additive="base">
                                        <p:cTn id="26"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 calcmode="lin" valueType="num">
                                      <p:cBhvr additive="base">
                                        <p:cTn id="32"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485293" y="0"/>
            <a:ext cx="7534656" cy="726831"/>
          </a:xfrm>
        </p:spPr>
        <p:txBody>
          <a:bodyPr/>
          <a:lstStyle/>
          <a:p>
            <a:r>
              <a:rPr lang="en-US" sz="3200" b="1" dirty="0">
                <a:solidFill>
                  <a:schemeClr val="accent1">
                    <a:lumMod val="25000"/>
                  </a:schemeClr>
                </a:solidFill>
                <a:latin typeface="Arial" panose="020B0604020202020204" pitchFamily="34" charset="0"/>
                <a:cs typeface="Arial" panose="020B0604020202020204" pitchFamily="34" charset="0"/>
              </a:rPr>
              <a:t>Data Cleaning &amp; Data Modeling</a:t>
            </a:r>
            <a:endParaRPr lang="en-US" b="1" dirty="0">
              <a:solidFill>
                <a:schemeClr val="accent1">
                  <a:lumMod val="2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140677" y="843357"/>
            <a:ext cx="12191999" cy="997166"/>
          </a:xfrm>
        </p:spPr>
        <p:txBody>
          <a:bodyPr>
            <a:normAutofit/>
          </a:bodyPr>
          <a:lstStyle/>
          <a:p>
            <a:r>
              <a:rPr lang="en-US" sz="1600" dirty="0">
                <a:latin typeface="Arial" panose="020B0604020202020204" pitchFamily="34" charset="0"/>
                <a:cs typeface="Arial" panose="020B0604020202020204" pitchFamily="34" charset="0"/>
              </a:rPr>
              <a:t>Data cleaning was performed using Power query and power pivot where we created measures for total patients, total doctors, average age, total visits, total revenue</a:t>
            </a:r>
          </a:p>
          <a:p>
            <a:r>
              <a:rPr lang="en-US" sz="1600" dirty="0">
                <a:latin typeface="Arial" panose="020B0604020202020204" pitchFamily="34" charset="0"/>
                <a:cs typeface="Arial" panose="020B0604020202020204" pitchFamily="34" charset="0"/>
              </a:rPr>
              <a:t>Data modeling was done using power Pivot, Power BI and tableau</a:t>
            </a:r>
          </a:p>
        </p:txBody>
      </p:sp>
      <p:pic>
        <p:nvPicPr>
          <p:cNvPr id="7" name="Picture 6">
            <a:extLst>
              <a:ext uri="{FF2B5EF4-FFF2-40B4-BE49-F238E27FC236}">
                <a16:creationId xmlns:a16="http://schemas.microsoft.com/office/drawing/2014/main" id="{B3BF4888-9E62-F379-E1D3-658881D8E95E}"/>
              </a:ext>
            </a:extLst>
          </p:cNvPr>
          <p:cNvPicPr>
            <a:picLocks noChangeAspect="1"/>
          </p:cNvPicPr>
          <p:nvPr/>
        </p:nvPicPr>
        <p:blipFill>
          <a:blip r:embed="rId5"/>
          <a:srcRect l="8610" t="-3093" r="15364" b="-1"/>
          <a:stretch>
            <a:fillRect/>
          </a:stretch>
        </p:blipFill>
        <p:spPr>
          <a:xfrm>
            <a:off x="124694" y="2119746"/>
            <a:ext cx="3061852" cy="2816478"/>
          </a:xfrm>
          <a:prstGeom prst="rect">
            <a:avLst/>
          </a:prstGeom>
        </p:spPr>
      </p:pic>
      <p:pic>
        <p:nvPicPr>
          <p:cNvPr id="9" name="Picture 8">
            <a:extLst>
              <a:ext uri="{FF2B5EF4-FFF2-40B4-BE49-F238E27FC236}">
                <a16:creationId xmlns:a16="http://schemas.microsoft.com/office/drawing/2014/main" id="{77F64825-30BF-E7C9-9C50-02035D4246CC}"/>
              </a:ext>
            </a:extLst>
          </p:cNvPr>
          <p:cNvPicPr>
            <a:picLocks noChangeAspect="1"/>
          </p:cNvPicPr>
          <p:nvPr/>
        </p:nvPicPr>
        <p:blipFill>
          <a:blip r:embed="rId6"/>
          <a:srcRect l="2155" t="17166" r="10065" b="2401"/>
          <a:stretch>
            <a:fillRect/>
          </a:stretch>
        </p:blipFill>
        <p:spPr>
          <a:xfrm>
            <a:off x="3317630" y="2157047"/>
            <a:ext cx="4314093" cy="2790092"/>
          </a:xfrm>
          <a:prstGeom prst="rect">
            <a:avLst/>
          </a:prstGeom>
        </p:spPr>
      </p:pic>
      <p:pic>
        <p:nvPicPr>
          <p:cNvPr id="11" name="Picture 10">
            <a:extLst>
              <a:ext uri="{FF2B5EF4-FFF2-40B4-BE49-F238E27FC236}">
                <a16:creationId xmlns:a16="http://schemas.microsoft.com/office/drawing/2014/main" id="{E26F91EC-5715-D513-6403-549792CDFEA2}"/>
              </a:ext>
            </a:extLst>
          </p:cNvPr>
          <p:cNvPicPr>
            <a:picLocks noChangeAspect="1"/>
          </p:cNvPicPr>
          <p:nvPr/>
        </p:nvPicPr>
        <p:blipFill>
          <a:blip r:embed="rId7"/>
          <a:srcRect l="7023" t="19411" r="18724" b="3852"/>
          <a:stretch>
            <a:fillRect/>
          </a:stretch>
        </p:blipFill>
        <p:spPr>
          <a:xfrm>
            <a:off x="7784123" y="2133600"/>
            <a:ext cx="4185139" cy="2801815"/>
          </a:xfrm>
          <a:prstGeom prst="rect">
            <a:avLst/>
          </a:prstGeom>
        </p:spPr>
      </p:pic>
      <p:sp>
        <p:nvSpPr>
          <p:cNvPr id="12" name="TextBox 11">
            <a:extLst>
              <a:ext uri="{FF2B5EF4-FFF2-40B4-BE49-F238E27FC236}">
                <a16:creationId xmlns:a16="http://schemas.microsoft.com/office/drawing/2014/main" id="{BBC32D5E-D734-D780-C649-F8E0F17C7D13}"/>
              </a:ext>
            </a:extLst>
          </p:cNvPr>
          <p:cNvSpPr txBox="1"/>
          <p:nvPr/>
        </p:nvSpPr>
        <p:spPr>
          <a:xfrm>
            <a:off x="140679" y="5158154"/>
            <a:ext cx="3024554" cy="369332"/>
          </a:xfrm>
          <a:prstGeom prst="rect">
            <a:avLst/>
          </a:prstGeom>
          <a:noFill/>
        </p:spPr>
        <p:txBody>
          <a:bodyPr wrap="square" rtlCol="0">
            <a:spAutoFit/>
          </a:bodyPr>
          <a:lstStyle/>
          <a:p>
            <a:r>
              <a:rPr lang="en-IN" b="1" dirty="0">
                <a:solidFill>
                  <a:schemeClr val="accent1">
                    <a:lumMod val="25000"/>
                  </a:schemeClr>
                </a:solidFill>
                <a:latin typeface="Arial" panose="020B0604020202020204" pitchFamily="34" charset="0"/>
                <a:cs typeface="Arial" panose="020B0604020202020204" pitchFamily="34" charset="0"/>
              </a:rPr>
              <a:t>Data modelling in Tableau</a:t>
            </a:r>
          </a:p>
        </p:txBody>
      </p:sp>
      <p:sp>
        <p:nvSpPr>
          <p:cNvPr id="13" name="TextBox 12">
            <a:extLst>
              <a:ext uri="{FF2B5EF4-FFF2-40B4-BE49-F238E27FC236}">
                <a16:creationId xmlns:a16="http://schemas.microsoft.com/office/drawing/2014/main" id="{34C751D5-A000-D1F9-07FB-2A49DDB05577}"/>
              </a:ext>
            </a:extLst>
          </p:cNvPr>
          <p:cNvSpPr txBox="1"/>
          <p:nvPr/>
        </p:nvSpPr>
        <p:spPr>
          <a:xfrm>
            <a:off x="3692770" y="5181600"/>
            <a:ext cx="3727939" cy="369332"/>
          </a:xfrm>
          <a:prstGeom prst="rect">
            <a:avLst/>
          </a:prstGeom>
          <a:noFill/>
        </p:spPr>
        <p:txBody>
          <a:bodyPr wrap="square" rtlCol="0">
            <a:spAutoFit/>
          </a:bodyPr>
          <a:lstStyle>
            <a:defPPr>
              <a:defRPr lang="en-US"/>
            </a:defPPr>
            <a:lvl1pPr>
              <a:defRPr b="1">
                <a:solidFill>
                  <a:schemeClr val="accent1">
                    <a:lumMod val="25000"/>
                  </a:schemeClr>
                </a:solidFill>
                <a:latin typeface="Arial" panose="020B0604020202020204" pitchFamily="34" charset="0"/>
                <a:cs typeface="Arial" panose="020B0604020202020204" pitchFamily="34" charset="0"/>
              </a:defRPr>
            </a:lvl1pPr>
          </a:lstStyle>
          <a:p>
            <a:r>
              <a:rPr lang="en-IN" dirty="0"/>
              <a:t>Data modelling in Power Pivot</a:t>
            </a:r>
          </a:p>
        </p:txBody>
      </p:sp>
      <p:sp>
        <p:nvSpPr>
          <p:cNvPr id="14" name="TextBox 13">
            <a:extLst>
              <a:ext uri="{FF2B5EF4-FFF2-40B4-BE49-F238E27FC236}">
                <a16:creationId xmlns:a16="http://schemas.microsoft.com/office/drawing/2014/main" id="{9FB69066-CF46-2F64-01F9-4E79EEFBC705}"/>
              </a:ext>
            </a:extLst>
          </p:cNvPr>
          <p:cNvSpPr txBox="1"/>
          <p:nvPr/>
        </p:nvSpPr>
        <p:spPr>
          <a:xfrm>
            <a:off x="8241324" y="5146432"/>
            <a:ext cx="3423140" cy="369332"/>
          </a:xfrm>
          <a:prstGeom prst="rect">
            <a:avLst/>
          </a:prstGeom>
          <a:noFill/>
        </p:spPr>
        <p:txBody>
          <a:bodyPr wrap="square" rtlCol="0">
            <a:spAutoFit/>
          </a:bodyPr>
          <a:lstStyle>
            <a:defPPr>
              <a:defRPr lang="en-US"/>
            </a:defPPr>
            <a:lvl1pPr>
              <a:defRPr b="1">
                <a:solidFill>
                  <a:schemeClr val="accent1">
                    <a:lumMod val="25000"/>
                  </a:schemeClr>
                </a:solidFill>
                <a:latin typeface="Arial" panose="020B0604020202020204" pitchFamily="34" charset="0"/>
                <a:cs typeface="Arial" panose="020B0604020202020204" pitchFamily="34" charset="0"/>
              </a:defRPr>
            </a:lvl1pPr>
          </a:lstStyle>
          <a:p>
            <a:r>
              <a:rPr lang="en-IN" dirty="0"/>
              <a:t>Data modelling in Power BI</a:t>
            </a:r>
          </a:p>
        </p:txBody>
      </p:sp>
    </p:spTree>
    <p:extLst>
      <p:ext uri="{BB962C8B-B14F-4D97-AF65-F5344CB8AC3E}">
        <p14:creationId xmlns:p14="http://schemas.microsoft.com/office/powerpoint/2010/main" val="85990980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10.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11.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2.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3.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4.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5.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6.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7.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8.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ppt/theme/themeOverride9.xml><?xml version="1.0" encoding="utf-8"?>
<a:themeOverride xmlns:a="http://schemas.openxmlformats.org/drawingml/2006/main">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301</TotalTime>
  <Words>770</Words>
  <Application>Microsoft Office PowerPoint</Application>
  <PresentationFormat>Widescreen</PresentationFormat>
  <Paragraphs>102</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Courier New</vt:lpstr>
      <vt:lpstr>Gill Sans Nova Light</vt:lpstr>
      <vt:lpstr>Sagona Book</vt:lpstr>
      <vt:lpstr>Wingdings</vt:lpstr>
      <vt:lpstr>Custom</vt:lpstr>
      <vt:lpstr>Detailed Project Report On “Axon Healthcare Analytics”</vt:lpstr>
      <vt:lpstr>Agenda</vt:lpstr>
      <vt:lpstr>PowerPoint Presentation</vt:lpstr>
      <vt:lpstr>About Axon Healthcare-EMR Software Provider</vt:lpstr>
      <vt:lpstr>Objective of the project</vt:lpstr>
      <vt:lpstr>Key Performance Indicators</vt:lpstr>
      <vt:lpstr>Understanding Dataset</vt:lpstr>
      <vt:lpstr>Challenges faced in the process:</vt:lpstr>
      <vt:lpstr>Data Cleaning &amp; Data Modeling</vt:lpstr>
      <vt:lpstr>Data Visualization using Excel</vt:lpstr>
      <vt:lpstr>Data Visualization Using Power BI</vt:lpstr>
      <vt:lpstr>Visualization Using Tableau</vt:lpstr>
      <vt:lpstr>SQL Queries For the KPI’S </vt:lpstr>
      <vt:lpstr>PowerPoint Presentation</vt:lpstr>
      <vt:lpstr>PowerPoint Presentation</vt:lpstr>
      <vt:lpstr>Thank You Have A Nice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Harshini J Prakash</dc:creator>
  <cp:lastModifiedBy>Harshini J Prakash</cp:lastModifiedBy>
  <cp:revision>11</cp:revision>
  <dcterms:created xsi:type="dcterms:W3CDTF">2025-11-20T06:45:44Z</dcterms:created>
  <dcterms:modified xsi:type="dcterms:W3CDTF">2025-11-23T04:56:55Z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